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74"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anva Sans" panose="020B0604020202020204" charset="0"/>
      <p:regular r:id="rId26"/>
    </p:embeddedFont>
    <p:embeddedFont>
      <p:font typeface="Canva Sans Bold" panose="020B0604020202020204" charset="0"/>
      <p:regular r:id="rId27"/>
    </p:embeddedFont>
    <p:embeddedFont>
      <p:font typeface="Open Sans" panose="020B0606030504020204" pitchFamily="34" charset="0"/>
      <p:regular r:id="rId28"/>
      <p:bold r:id="rId29"/>
    </p:embeddedFont>
    <p:embeddedFont>
      <p:font typeface="Telegraf" panose="020B0604020202020204" charset="0"/>
      <p:regular r:id="rId30"/>
    </p:embeddedFont>
    <p:embeddedFont>
      <p:font typeface="Telegraf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BCCDA-786C-4A7E-9D97-BEDC41DA1CB2}" type="datetimeFigureOut">
              <a:rPr lang="en-US" smtClean="0"/>
              <a:t>10/25/2025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3C703-6DF1-4E06-AE61-81CD647E82E1}" type="slidenum">
              <a:rPr lang="en-US" smtClean="0"/>
              <a:t>‹#›</a:t>
            </a:fld>
            <a:endParaRPr lang="en-US"/>
          </a:p>
        </p:txBody>
      </p:sp>
    </p:spTree>
    <p:extLst>
      <p:ext uri="{BB962C8B-B14F-4D97-AF65-F5344CB8AC3E}">
        <p14:creationId xmlns:p14="http://schemas.microsoft.com/office/powerpoint/2010/main" val="2812722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5.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3.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914697" y="793573"/>
            <a:ext cx="16458607" cy="8699854"/>
          </a:xfrm>
          <a:custGeom>
            <a:avLst/>
            <a:gdLst/>
            <a:ahLst/>
            <a:cxnLst/>
            <a:rect l="l" t="t" r="r" b="b"/>
            <a:pathLst>
              <a:path w="8277467" h="4375386" extrusionOk="0">
                <a:moveTo>
                  <a:pt x="0" y="0"/>
                </a:moveTo>
                <a:lnTo>
                  <a:pt x="0" y="4375386"/>
                </a:lnTo>
                <a:lnTo>
                  <a:pt x="8277467" y="4375386"/>
                </a:lnTo>
                <a:lnTo>
                  <a:pt x="8277467" y="0"/>
                </a:lnTo>
                <a:lnTo>
                  <a:pt x="0" y="0"/>
                </a:lnTo>
                <a:close/>
                <a:moveTo>
                  <a:pt x="8216507" y="4314426"/>
                </a:moveTo>
                <a:lnTo>
                  <a:pt x="59690" y="4314426"/>
                </a:lnTo>
                <a:lnTo>
                  <a:pt x="59690" y="59690"/>
                </a:lnTo>
                <a:lnTo>
                  <a:pt x="8216507" y="59690"/>
                </a:lnTo>
                <a:lnTo>
                  <a:pt x="8216507" y="4314426"/>
                </a:lnTo>
                <a:close/>
              </a:path>
            </a:pathLst>
          </a:custGeom>
          <a:solidFill>
            <a:srgbClr val="88A201"/>
          </a:solidFill>
          <a:ln>
            <a:noFill/>
          </a:ln>
        </p:spPr>
      </p:sp>
      <p:sp>
        <p:nvSpPr>
          <p:cNvPr id="85" name="Google Shape;85;p1"/>
          <p:cNvSpPr/>
          <p:nvPr/>
        </p:nvSpPr>
        <p:spPr>
          <a:xfrm>
            <a:off x="5358840" y="1108553"/>
            <a:ext cx="11859377" cy="8069894"/>
          </a:xfrm>
          <a:prstGeom prst="rect">
            <a:avLst/>
          </a:pr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607369" y="1365529"/>
            <a:ext cx="11362320" cy="7555943"/>
          </a:xfrm>
          <a:custGeom>
            <a:avLst/>
            <a:gdLst/>
            <a:ahLst/>
            <a:cxnLst/>
            <a:rect l="l" t="t" r="r" b="b"/>
            <a:pathLst>
              <a:path w="1222256" h="812800" extrusionOk="0">
                <a:moveTo>
                  <a:pt x="0" y="0"/>
                </a:moveTo>
                <a:lnTo>
                  <a:pt x="1222256" y="0"/>
                </a:lnTo>
                <a:lnTo>
                  <a:pt x="1222256" y="812800"/>
                </a:lnTo>
                <a:lnTo>
                  <a:pt x="0" y="812800"/>
                </a:lnTo>
                <a:close/>
              </a:path>
            </a:pathLst>
          </a:custGeom>
          <a:blipFill rotWithShape="1">
            <a:blip r:embed="rId3">
              <a:alphaModFix/>
            </a:blip>
            <a:stretch>
              <a:fillRect l="-9108" r="-9109"/>
            </a:stretch>
          </a:blipFill>
          <a:ln>
            <a:noFill/>
          </a:ln>
        </p:spPr>
      </p:sp>
      <p:sp>
        <p:nvSpPr>
          <p:cNvPr id="87" name="Google Shape;87;p1"/>
          <p:cNvSpPr/>
          <p:nvPr/>
        </p:nvSpPr>
        <p:spPr>
          <a:xfrm>
            <a:off x="761387" y="3963892"/>
            <a:ext cx="6982269" cy="2778754"/>
          </a:xfrm>
          <a:prstGeom prst="rect">
            <a:avLst/>
          </a:pr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
          <p:cNvGrpSpPr/>
          <p:nvPr/>
        </p:nvGrpSpPr>
        <p:grpSpPr>
          <a:xfrm>
            <a:off x="1028700" y="4321782"/>
            <a:ext cx="6195101" cy="1702540"/>
            <a:chOff x="0" y="66675"/>
            <a:chExt cx="8260135" cy="2270054"/>
          </a:xfrm>
        </p:grpSpPr>
        <p:sp>
          <p:nvSpPr>
            <p:cNvPr id="89" name="Google Shape;89;p1"/>
            <p:cNvSpPr txBox="1"/>
            <p:nvPr/>
          </p:nvSpPr>
          <p:spPr>
            <a:xfrm>
              <a:off x="0" y="66675"/>
              <a:ext cx="8260135" cy="1623441"/>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None/>
              </a:pPr>
              <a:r>
                <a:rPr lang="en-IN" sz="8400" b="1" i="0" u="none" strike="noStrike" cap="none">
                  <a:solidFill>
                    <a:srgbClr val="FFFFFF"/>
                  </a:solidFill>
                  <a:latin typeface="Open Sans"/>
                  <a:ea typeface="Open Sans"/>
                  <a:cs typeface="Open Sans"/>
                  <a:sym typeface="Open Sans"/>
                </a:rPr>
                <a:t>AstroSage</a:t>
              </a:r>
              <a:endParaRPr/>
            </a:p>
          </p:txBody>
        </p:sp>
        <p:sp>
          <p:nvSpPr>
            <p:cNvPr id="90" name="Google Shape;90;p1"/>
            <p:cNvSpPr txBox="1"/>
            <p:nvPr/>
          </p:nvSpPr>
          <p:spPr>
            <a:xfrm>
              <a:off x="0" y="1730238"/>
              <a:ext cx="8260135" cy="60649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IN" sz="2700" b="0" i="0" u="none" strike="noStrike" cap="none">
                  <a:solidFill>
                    <a:srgbClr val="FFFFFF"/>
                  </a:solidFill>
                  <a:latin typeface="Open Sans"/>
                  <a:ea typeface="Open Sans"/>
                  <a:cs typeface="Open Sans"/>
                  <a:sym typeface="Open Sans"/>
                </a:rPr>
                <a:t>A compressive Data-Driven Analysis</a:t>
              </a:r>
              <a:endParaRPr/>
            </a:p>
          </p:txBody>
        </p:sp>
      </p:grpSp>
      <p:sp>
        <p:nvSpPr>
          <p:cNvPr id="91" name="Google Shape;91;p1"/>
          <p:cNvSpPr txBox="1"/>
          <p:nvPr/>
        </p:nvSpPr>
        <p:spPr>
          <a:xfrm>
            <a:off x="1303126" y="6171376"/>
            <a:ext cx="2287636" cy="418833"/>
          </a:xfrm>
          <a:prstGeom prst="rect">
            <a:avLst/>
          </a:prstGeom>
          <a:noFill/>
          <a:ln>
            <a:noFill/>
          </a:ln>
        </p:spPr>
        <p:txBody>
          <a:bodyPr spcFirstLastPara="1" wrap="square" lIns="0" tIns="0" rIns="0" bIns="0" anchor="t" anchorCtr="0">
            <a:spAutoFit/>
          </a:bodyPr>
          <a:lstStyle/>
          <a:p>
            <a:pPr marL="0" marR="0" lvl="0" indent="0" algn="ctr" rtl="0">
              <a:lnSpc>
                <a:spcPct val="119973"/>
              </a:lnSpc>
              <a:spcBef>
                <a:spcPts val="0"/>
              </a:spcBef>
              <a:spcAft>
                <a:spcPts val="0"/>
              </a:spcAft>
              <a:buNone/>
            </a:pPr>
            <a:r>
              <a:rPr lang="en-IN" sz="2268" b="1" i="0" u="none" strike="noStrike" cap="none" dirty="0">
                <a:solidFill>
                  <a:srgbClr val="FFFFFF"/>
                </a:solidFill>
                <a:latin typeface="Open Sans"/>
                <a:ea typeface="Open Sans"/>
                <a:cs typeface="Open Sans"/>
                <a:sym typeface="Open Sans"/>
              </a:rPr>
              <a:t>By </a:t>
            </a:r>
            <a:r>
              <a:rPr lang="en-IN" sz="2268" b="1" i="0" u="none" strike="noStrike" cap="none" dirty="0" err="1">
                <a:solidFill>
                  <a:srgbClr val="FFFFFF"/>
                </a:solidFill>
                <a:latin typeface="Open Sans"/>
                <a:ea typeface="Open Sans"/>
                <a:cs typeface="Open Sans"/>
                <a:sym typeface="Open Sans"/>
              </a:rPr>
              <a:t>Deepshikha</a:t>
            </a:r>
            <a:endParaRPr dirty="0"/>
          </a:p>
        </p:txBody>
      </p:sp>
      <p:sp>
        <p:nvSpPr>
          <p:cNvPr id="92" name="Google Shape;92;p1"/>
          <p:cNvSpPr txBox="1"/>
          <p:nvPr/>
        </p:nvSpPr>
        <p:spPr>
          <a:xfrm>
            <a:off x="4336026" y="6174153"/>
            <a:ext cx="3174273" cy="418833"/>
          </a:xfrm>
          <a:prstGeom prst="rect">
            <a:avLst/>
          </a:prstGeom>
          <a:noFill/>
          <a:ln>
            <a:noFill/>
          </a:ln>
        </p:spPr>
        <p:txBody>
          <a:bodyPr spcFirstLastPara="1" wrap="square" lIns="0" tIns="0" rIns="0" bIns="0" anchor="t" anchorCtr="0">
            <a:spAutoFit/>
          </a:bodyPr>
          <a:lstStyle/>
          <a:p>
            <a:pPr marL="0" marR="0" lvl="0" indent="0" algn="ctr" rtl="0">
              <a:lnSpc>
                <a:spcPct val="119973"/>
              </a:lnSpc>
              <a:spcBef>
                <a:spcPts val="0"/>
              </a:spcBef>
              <a:spcAft>
                <a:spcPts val="0"/>
              </a:spcAft>
              <a:buNone/>
            </a:pPr>
            <a:r>
              <a:rPr lang="en-IN" sz="2268" dirty="0">
                <a:solidFill>
                  <a:srgbClr val="FFFFFF"/>
                </a:solidFill>
                <a:latin typeface="Open Sans"/>
                <a:ea typeface="Open Sans"/>
                <a:cs typeface="Open Sans"/>
                <a:sym typeface="Open Sans"/>
              </a:rPr>
              <a:t>21 September</a:t>
            </a:r>
            <a:r>
              <a:rPr lang="en-IN" sz="2268" b="0" i="0" u="none" strike="noStrike" cap="none" dirty="0">
                <a:solidFill>
                  <a:srgbClr val="FFFFFF"/>
                </a:solidFill>
                <a:latin typeface="Open Sans"/>
                <a:ea typeface="Open Sans"/>
                <a:cs typeface="Open Sans"/>
                <a:sym typeface="Open Sans"/>
              </a:rPr>
              <a:t> 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495" y="656871"/>
            <a:ext cx="8045761" cy="1233493"/>
            <a:chOff x="0" y="0"/>
            <a:chExt cx="2935115" cy="449982"/>
          </a:xfrm>
        </p:grpSpPr>
        <p:sp>
          <p:nvSpPr>
            <p:cNvPr id="3" name="Freeform 3"/>
            <p:cNvSpPr/>
            <p:nvPr/>
          </p:nvSpPr>
          <p:spPr>
            <a:xfrm>
              <a:off x="0" y="0"/>
              <a:ext cx="2935115" cy="449982"/>
            </a:xfrm>
            <a:custGeom>
              <a:avLst/>
              <a:gdLst/>
              <a:ahLst/>
              <a:cxnLst/>
              <a:rect l="l" t="t" r="r" b="b"/>
              <a:pathLst>
                <a:path w="2935115" h="449982">
                  <a:moveTo>
                    <a:pt x="0" y="0"/>
                  </a:moveTo>
                  <a:lnTo>
                    <a:pt x="2935115" y="0"/>
                  </a:lnTo>
                  <a:lnTo>
                    <a:pt x="2935115" y="449982"/>
                  </a:lnTo>
                  <a:lnTo>
                    <a:pt x="0" y="449982"/>
                  </a:lnTo>
                  <a:close/>
                </a:path>
              </a:pathLst>
            </a:custGeom>
            <a:solidFill>
              <a:srgbClr val="FFFFFF"/>
            </a:solidFill>
          </p:spPr>
        </p:sp>
      </p:grpSp>
      <p:grpSp>
        <p:nvGrpSpPr>
          <p:cNvPr id="4" name="Group 4"/>
          <p:cNvGrpSpPr/>
          <p:nvPr/>
        </p:nvGrpSpPr>
        <p:grpSpPr>
          <a:xfrm>
            <a:off x="769242" y="2151002"/>
            <a:ext cx="7796486" cy="6890195"/>
            <a:chOff x="0" y="0"/>
            <a:chExt cx="2053395" cy="1814702"/>
          </a:xfrm>
        </p:grpSpPr>
        <p:sp>
          <p:nvSpPr>
            <p:cNvPr id="5" name="Freeform 5"/>
            <p:cNvSpPr/>
            <p:nvPr/>
          </p:nvSpPr>
          <p:spPr>
            <a:xfrm>
              <a:off x="0" y="0"/>
              <a:ext cx="2053395" cy="1814702"/>
            </a:xfrm>
            <a:custGeom>
              <a:avLst/>
              <a:gdLst/>
              <a:ahLst/>
              <a:cxnLst/>
              <a:rect l="l" t="t" r="r" b="b"/>
              <a:pathLst>
                <a:path w="2053395" h="1814702">
                  <a:moveTo>
                    <a:pt x="50643" y="0"/>
                  </a:moveTo>
                  <a:lnTo>
                    <a:pt x="2002752" y="0"/>
                  </a:lnTo>
                  <a:cubicBezTo>
                    <a:pt x="2030722" y="0"/>
                    <a:pt x="2053395" y="22674"/>
                    <a:pt x="2053395" y="50643"/>
                  </a:cubicBezTo>
                  <a:lnTo>
                    <a:pt x="2053395" y="1764059"/>
                  </a:lnTo>
                  <a:cubicBezTo>
                    <a:pt x="2053395" y="1792028"/>
                    <a:pt x="2030722" y="1814702"/>
                    <a:pt x="2002752" y="1814702"/>
                  </a:cubicBezTo>
                  <a:lnTo>
                    <a:pt x="50643" y="1814702"/>
                  </a:lnTo>
                  <a:cubicBezTo>
                    <a:pt x="22674" y="1814702"/>
                    <a:pt x="0" y="1792028"/>
                    <a:pt x="0" y="1764059"/>
                  </a:cubicBezTo>
                  <a:lnTo>
                    <a:pt x="0" y="50643"/>
                  </a:lnTo>
                  <a:cubicBezTo>
                    <a:pt x="0" y="22674"/>
                    <a:pt x="22674" y="0"/>
                    <a:pt x="50643" y="0"/>
                  </a:cubicBezTo>
                  <a:close/>
                </a:path>
              </a:pathLst>
            </a:custGeom>
            <a:solidFill>
              <a:srgbClr val="DE570E"/>
            </a:solidFill>
          </p:spPr>
        </p:sp>
        <p:sp>
          <p:nvSpPr>
            <p:cNvPr id="6" name="TextBox 6"/>
            <p:cNvSpPr txBox="1"/>
            <p:nvPr/>
          </p:nvSpPr>
          <p:spPr>
            <a:xfrm>
              <a:off x="0" y="-47625"/>
              <a:ext cx="2053395" cy="1862327"/>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7441250" y="656871"/>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08525" y="4917542"/>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72978" y="2442943"/>
            <a:ext cx="7189014" cy="6306313"/>
            <a:chOff x="0" y="0"/>
            <a:chExt cx="940712" cy="825207"/>
          </a:xfrm>
        </p:grpSpPr>
        <p:sp>
          <p:nvSpPr>
            <p:cNvPr id="10" name="Freeform 10"/>
            <p:cNvSpPr/>
            <p:nvPr/>
          </p:nvSpPr>
          <p:spPr>
            <a:xfrm>
              <a:off x="0" y="0"/>
              <a:ext cx="940712" cy="825207"/>
            </a:xfrm>
            <a:custGeom>
              <a:avLst/>
              <a:gdLst/>
              <a:ahLst/>
              <a:cxnLst/>
              <a:rect l="l" t="t" r="r" b="b"/>
              <a:pathLst>
                <a:path w="940712" h="825207">
                  <a:moveTo>
                    <a:pt x="24769" y="0"/>
                  </a:moveTo>
                  <a:lnTo>
                    <a:pt x="915943" y="0"/>
                  </a:lnTo>
                  <a:cubicBezTo>
                    <a:pt x="922513" y="0"/>
                    <a:pt x="928813" y="2610"/>
                    <a:pt x="933458" y="7255"/>
                  </a:cubicBezTo>
                  <a:cubicBezTo>
                    <a:pt x="938103" y="11900"/>
                    <a:pt x="940712" y="18200"/>
                    <a:pt x="940712" y="24769"/>
                  </a:cubicBezTo>
                  <a:lnTo>
                    <a:pt x="940712" y="800438"/>
                  </a:lnTo>
                  <a:cubicBezTo>
                    <a:pt x="940712" y="807007"/>
                    <a:pt x="938103" y="813308"/>
                    <a:pt x="933458" y="817953"/>
                  </a:cubicBezTo>
                  <a:cubicBezTo>
                    <a:pt x="928813" y="822598"/>
                    <a:pt x="922513" y="825207"/>
                    <a:pt x="915943" y="825207"/>
                  </a:cubicBezTo>
                  <a:lnTo>
                    <a:pt x="24769" y="825207"/>
                  </a:lnTo>
                  <a:cubicBezTo>
                    <a:pt x="18200" y="825207"/>
                    <a:pt x="11900" y="822598"/>
                    <a:pt x="7255" y="817953"/>
                  </a:cubicBezTo>
                  <a:cubicBezTo>
                    <a:pt x="2610" y="813308"/>
                    <a:pt x="0" y="807007"/>
                    <a:pt x="0" y="800438"/>
                  </a:cubicBezTo>
                  <a:lnTo>
                    <a:pt x="0" y="24769"/>
                  </a:lnTo>
                  <a:cubicBezTo>
                    <a:pt x="0" y="18200"/>
                    <a:pt x="2610" y="11900"/>
                    <a:pt x="7255" y="7255"/>
                  </a:cubicBezTo>
                  <a:cubicBezTo>
                    <a:pt x="11900" y="2610"/>
                    <a:pt x="18200" y="0"/>
                    <a:pt x="24769" y="0"/>
                  </a:cubicBezTo>
                  <a:close/>
                </a:path>
              </a:pathLst>
            </a:custGeom>
            <a:blipFill>
              <a:blip r:embed="rId4"/>
              <a:stretch>
                <a:fillRect l="-8694" r="-8694"/>
              </a:stretch>
            </a:blipFill>
          </p:spPr>
        </p:sp>
      </p:grpSp>
      <p:sp>
        <p:nvSpPr>
          <p:cNvPr id="11" name="TextBox 11"/>
          <p:cNvSpPr txBox="1"/>
          <p:nvPr/>
        </p:nvSpPr>
        <p:spPr>
          <a:xfrm>
            <a:off x="5930692" y="85585"/>
            <a:ext cx="6041128" cy="1214229"/>
          </a:xfrm>
          <a:prstGeom prst="rect">
            <a:avLst/>
          </a:prstGeom>
        </p:spPr>
        <p:txBody>
          <a:bodyPr lIns="0" tIns="0" rIns="0" bIns="0" rtlCol="0" anchor="t">
            <a:spAutoFit/>
          </a:bodyPr>
          <a:lstStyle/>
          <a:p>
            <a:pPr algn="l">
              <a:lnSpc>
                <a:spcPts val="9063"/>
              </a:lnSpc>
            </a:pPr>
            <a:r>
              <a:rPr lang="en-US" sz="7553" b="1">
                <a:solidFill>
                  <a:srgbClr val="DE570E"/>
                </a:solidFill>
                <a:latin typeface="Telegraf Bold"/>
                <a:ea typeface="Telegraf Bold"/>
                <a:cs typeface="Telegraf Bold"/>
                <a:sym typeface="Telegraf Bold"/>
              </a:rPr>
              <a:t>Key Metrics</a:t>
            </a:r>
          </a:p>
        </p:txBody>
      </p:sp>
      <p:sp>
        <p:nvSpPr>
          <p:cNvPr id="12" name="TextBox 12"/>
          <p:cNvSpPr txBox="1"/>
          <p:nvPr/>
        </p:nvSpPr>
        <p:spPr>
          <a:xfrm>
            <a:off x="9128754" y="5268822"/>
            <a:ext cx="8533304" cy="597406"/>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completed chats are 20%</a:t>
            </a:r>
          </a:p>
        </p:txBody>
      </p:sp>
      <p:sp>
        <p:nvSpPr>
          <p:cNvPr id="13" name="TextBox 13"/>
          <p:cNvSpPr txBox="1"/>
          <p:nvPr/>
        </p:nvSpPr>
        <p:spPr>
          <a:xfrm>
            <a:off x="9128754" y="2383802"/>
            <a:ext cx="8533304" cy="2490246"/>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chat-status pie chart is presented with the different responses by the user i.e. the end result of consultation.</a:t>
            </a:r>
          </a:p>
        </p:txBody>
      </p:sp>
      <p:sp>
        <p:nvSpPr>
          <p:cNvPr id="14" name="TextBox 14"/>
          <p:cNvSpPr txBox="1"/>
          <p:nvPr/>
        </p:nvSpPr>
        <p:spPr>
          <a:xfrm>
            <a:off x="9128754" y="6430880"/>
            <a:ext cx="8533304" cy="1228353"/>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There are the most amount failed chats. </a:t>
            </a:r>
          </a:p>
        </p:txBody>
      </p:sp>
      <p:sp>
        <p:nvSpPr>
          <p:cNvPr id="15" name="TextBox 15"/>
          <p:cNvSpPr txBox="1"/>
          <p:nvPr/>
        </p:nvSpPr>
        <p:spPr>
          <a:xfrm>
            <a:off x="9128754" y="8049757"/>
            <a:ext cx="8533304" cy="1859299"/>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On call represents the consultations done on any other consultation-type than calls.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495" y="656871"/>
            <a:ext cx="8045761" cy="1233493"/>
            <a:chOff x="0" y="0"/>
            <a:chExt cx="2935115" cy="449982"/>
          </a:xfrm>
        </p:grpSpPr>
        <p:sp>
          <p:nvSpPr>
            <p:cNvPr id="3" name="Freeform 3"/>
            <p:cNvSpPr/>
            <p:nvPr/>
          </p:nvSpPr>
          <p:spPr>
            <a:xfrm>
              <a:off x="0" y="0"/>
              <a:ext cx="2935115" cy="449982"/>
            </a:xfrm>
            <a:custGeom>
              <a:avLst/>
              <a:gdLst/>
              <a:ahLst/>
              <a:cxnLst/>
              <a:rect l="l" t="t" r="r" b="b"/>
              <a:pathLst>
                <a:path w="2935115" h="449982">
                  <a:moveTo>
                    <a:pt x="0" y="0"/>
                  </a:moveTo>
                  <a:lnTo>
                    <a:pt x="2935115" y="0"/>
                  </a:lnTo>
                  <a:lnTo>
                    <a:pt x="2935115" y="449982"/>
                  </a:lnTo>
                  <a:lnTo>
                    <a:pt x="0" y="449982"/>
                  </a:lnTo>
                  <a:close/>
                </a:path>
              </a:pathLst>
            </a:custGeom>
            <a:solidFill>
              <a:srgbClr val="FFFFFF"/>
            </a:solidFill>
          </p:spPr>
        </p:sp>
      </p:grpSp>
      <p:grpSp>
        <p:nvGrpSpPr>
          <p:cNvPr id="4" name="Group 4"/>
          <p:cNvGrpSpPr/>
          <p:nvPr/>
        </p:nvGrpSpPr>
        <p:grpSpPr>
          <a:xfrm>
            <a:off x="769242" y="2151002"/>
            <a:ext cx="8051406" cy="5306948"/>
            <a:chOff x="0" y="0"/>
            <a:chExt cx="2753164" cy="1814702"/>
          </a:xfrm>
        </p:grpSpPr>
        <p:sp>
          <p:nvSpPr>
            <p:cNvPr id="5" name="Freeform 5"/>
            <p:cNvSpPr/>
            <p:nvPr/>
          </p:nvSpPr>
          <p:spPr>
            <a:xfrm>
              <a:off x="0" y="0"/>
              <a:ext cx="2753164" cy="1814702"/>
            </a:xfrm>
            <a:custGeom>
              <a:avLst/>
              <a:gdLst/>
              <a:ahLst/>
              <a:cxnLst/>
              <a:rect l="l" t="t" r="r" b="b"/>
              <a:pathLst>
                <a:path w="2753164" h="1814702">
                  <a:moveTo>
                    <a:pt x="49040" y="0"/>
                  </a:moveTo>
                  <a:lnTo>
                    <a:pt x="2704125" y="0"/>
                  </a:lnTo>
                  <a:cubicBezTo>
                    <a:pt x="2731208" y="0"/>
                    <a:pt x="2753164" y="21956"/>
                    <a:pt x="2753164" y="49040"/>
                  </a:cubicBezTo>
                  <a:lnTo>
                    <a:pt x="2753164" y="1765662"/>
                  </a:lnTo>
                  <a:cubicBezTo>
                    <a:pt x="2753164" y="1778668"/>
                    <a:pt x="2747998" y="1791142"/>
                    <a:pt x="2738801" y="1800338"/>
                  </a:cubicBezTo>
                  <a:cubicBezTo>
                    <a:pt x="2729604" y="1809535"/>
                    <a:pt x="2717131" y="1814702"/>
                    <a:pt x="2704125" y="1814702"/>
                  </a:cubicBezTo>
                  <a:lnTo>
                    <a:pt x="49040" y="1814702"/>
                  </a:lnTo>
                  <a:cubicBezTo>
                    <a:pt x="36034" y="1814702"/>
                    <a:pt x="23560" y="1809535"/>
                    <a:pt x="14363" y="1800338"/>
                  </a:cubicBezTo>
                  <a:cubicBezTo>
                    <a:pt x="5167" y="1791142"/>
                    <a:pt x="0" y="1778668"/>
                    <a:pt x="0" y="1765662"/>
                  </a:cubicBezTo>
                  <a:lnTo>
                    <a:pt x="0" y="49040"/>
                  </a:lnTo>
                  <a:cubicBezTo>
                    <a:pt x="0" y="36034"/>
                    <a:pt x="5167" y="23560"/>
                    <a:pt x="14363" y="14363"/>
                  </a:cubicBezTo>
                  <a:cubicBezTo>
                    <a:pt x="23560" y="5167"/>
                    <a:pt x="36034" y="0"/>
                    <a:pt x="49040" y="0"/>
                  </a:cubicBezTo>
                  <a:close/>
                </a:path>
              </a:pathLst>
            </a:custGeom>
            <a:solidFill>
              <a:srgbClr val="DE570E"/>
            </a:solidFill>
          </p:spPr>
        </p:sp>
        <p:sp>
          <p:nvSpPr>
            <p:cNvPr id="6" name="TextBox 6"/>
            <p:cNvSpPr txBox="1"/>
            <p:nvPr/>
          </p:nvSpPr>
          <p:spPr>
            <a:xfrm>
              <a:off x="0" y="-47625"/>
              <a:ext cx="2753164" cy="1862327"/>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7441250" y="656871"/>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08525" y="4917542"/>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03185" y="2375860"/>
            <a:ext cx="7531049" cy="4857232"/>
            <a:chOff x="0" y="0"/>
            <a:chExt cx="1279469" cy="825207"/>
          </a:xfrm>
        </p:grpSpPr>
        <p:sp>
          <p:nvSpPr>
            <p:cNvPr id="10" name="Freeform 10"/>
            <p:cNvSpPr/>
            <p:nvPr/>
          </p:nvSpPr>
          <p:spPr>
            <a:xfrm>
              <a:off x="0" y="0"/>
              <a:ext cx="1279469" cy="825207"/>
            </a:xfrm>
            <a:custGeom>
              <a:avLst/>
              <a:gdLst/>
              <a:ahLst/>
              <a:cxnLst/>
              <a:rect l="l" t="t" r="r" b="b"/>
              <a:pathLst>
                <a:path w="1279469" h="825207">
                  <a:moveTo>
                    <a:pt x="23644" y="0"/>
                  </a:moveTo>
                  <a:lnTo>
                    <a:pt x="1255825" y="0"/>
                  </a:lnTo>
                  <a:cubicBezTo>
                    <a:pt x="1262095" y="0"/>
                    <a:pt x="1268109" y="2491"/>
                    <a:pt x="1272544" y="6925"/>
                  </a:cubicBezTo>
                  <a:cubicBezTo>
                    <a:pt x="1276978" y="11359"/>
                    <a:pt x="1279469" y="17373"/>
                    <a:pt x="1279469" y="23644"/>
                  </a:cubicBezTo>
                  <a:lnTo>
                    <a:pt x="1279469" y="801563"/>
                  </a:lnTo>
                  <a:cubicBezTo>
                    <a:pt x="1279469" y="807834"/>
                    <a:pt x="1276978" y="813848"/>
                    <a:pt x="1272544" y="818282"/>
                  </a:cubicBezTo>
                  <a:cubicBezTo>
                    <a:pt x="1268109" y="822716"/>
                    <a:pt x="1262095" y="825207"/>
                    <a:pt x="1255825" y="825207"/>
                  </a:cubicBezTo>
                  <a:lnTo>
                    <a:pt x="23644" y="825207"/>
                  </a:lnTo>
                  <a:cubicBezTo>
                    <a:pt x="17373" y="825207"/>
                    <a:pt x="11359" y="822716"/>
                    <a:pt x="6925" y="818282"/>
                  </a:cubicBezTo>
                  <a:cubicBezTo>
                    <a:pt x="2491" y="813848"/>
                    <a:pt x="0" y="807834"/>
                    <a:pt x="0" y="801563"/>
                  </a:cubicBezTo>
                  <a:lnTo>
                    <a:pt x="0" y="23644"/>
                  </a:lnTo>
                  <a:cubicBezTo>
                    <a:pt x="0" y="17373"/>
                    <a:pt x="2491" y="11359"/>
                    <a:pt x="6925" y="6925"/>
                  </a:cubicBezTo>
                  <a:cubicBezTo>
                    <a:pt x="11359" y="2491"/>
                    <a:pt x="17373" y="0"/>
                    <a:pt x="23644" y="0"/>
                  </a:cubicBezTo>
                  <a:close/>
                </a:path>
              </a:pathLst>
            </a:custGeom>
            <a:blipFill>
              <a:blip r:embed="rId4"/>
              <a:stretch>
                <a:fillRect l="-71" r="-71"/>
              </a:stretch>
            </a:blipFill>
          </p:spPr>
        </p:sp>
      </p:grpSp>
      <p:sp>
        <p:nvSpPr>
          <p:cNvPr id="11" name="TextBox 11"/>
          <p:cNvSpPr txBox="1"/>
          <p:nvPr/>
        </p:nvSpPr>
        <p:spPr>
          <a:xfrm>
            <a:off x="5930692" y="85585"/>
            <a:ext cx="6041128" cy="1214229"/>
          </a:xfrm>
          <a:prstGeom prst="rect">
            <a:avLst/>
          </a:prstGeom>
        </p:spPr>
        <p:txBody>
          <a:bodyPr lIns="0" tIns="0" rIns="0" bIns="0" rtlCol="0" anchor="t">
            <a:spAutoFit/>
          </a:bodyPr>
          <a:lstStyle/>
          <a:p>
            <a:pPr algn="l">
              <a:lnSpc>
                <a:spcPts val="9063"/>
              </a:lnSpc>
            </a:pPr>
            <a:r>
              <a:rPr lang="en-US" sz="7553" b="1">
                <a:solidFill>
                  <a:srgbClr val="DE570E"/>
                </a:solidFill>
                <a:latin typeface="Telegraf Bold"/>
                <a:ea typeface="Telegraf Bold"/>
                <a:cs typeface="Telegraf Bold"/>
                <a:sym typeface="Telegraf Bold"/>
              </a:rPr>
              <a:t>Key Metrics</a:t>
            </a:r>
          </a:p>
        </p:txBody>
      </p:sp>
      <p:sp>
        <p:nvSpPr>
          <p:cNvPr id="12" name="TextBox 12"/>
          <p:cNvSpPr txBox="1"/>
          <p:nvPr/>
        </p:nvSpPr>
        <p:spPr>
          <a:xfrm>
            <a:off x="8951256" y="4376083"/>
            <a:ext cx="8533304" cy="1228353"/>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ratings of Gurus that consulted on chats is better than on calls.</a:t>
            </a:r>
          </a:p>
        </p:txBody>
      </p:sp>
      <p:sp>
        <p:nvSpPr>
          <p:cNvPr id="13" name="TextBox 13"/>
          <p:cNvSpPr txBox="1"/>
          <p:nvPr/>
        </p:nvSpPr>
        <p:spPr>
          <a:xfrm>
            <a:off x="9128754" y="2383802"/>
            <a:ext cx="8533304" cy="1228353"/>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column chart represents the rating-wise guru distribution.</a:t>
            </a:r>
          </a:p>
        </p:txBody>
      </p:sp>
      <p:sp>
        <p:nvSpPr>
          <p:cNvPr id="14" name="TextBox 14"/>
          <p:cNvSpPr txBox="1"/>
          <p:nvPr/>
        </p:nvSpPr>
        <p:spPr>
          <a:xfrm>
            <a:off x="8951256" y="6229598"/>
            <a:ext cx="8533304" cy="1859299"/>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calls consultation needs to be worked on and improve to increase the quality of consultation.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495" y="656871"/>
            <a:ext cx="8045761" cy="1233493"/>
            <a:chOff x="0" y="0"/>
            <a:chExt cx="2935115" cy="449982"/>
          </a:xfrm>
        </p:grpSpPr>
        <p:sp>
          <p:nvSpPr>
            <p:cNvPr id="3" name="Freeform 3"/>
            <p:cNvSpPr/>
            <p:nvPr/>
          </p:nvSpPr>
          <p:spPr>
            <a:xfrm>
              <a:off x="0" y="0"/>
              <a:ext cx="2935115" cy="449982"/>
            </a:xfrm>
            <a:custGeom>
              <a:avLst/>
              <a:gdLst/>
              <a:ahLst/>
              <a:cxnLst/>
              <a:rect l="l" t="t" r="r" b="b"/>
              <a:pathLst>
                <a:path w="2935115" h="449982">
                  <a:moveTo>
                    <a:pt x="0" y="0"/>
                  </a:moveTo>
                  <a:lnTo>
                    <a:pt x="2935115" y="0"/>
                  </a:lnTo>
                  <a:lnTo>
                    <a:pt x="2935115" y="449982"/>
                  </a:lnTo>
                  <a:lnTo>
                    <a:pt x="0" y="449982"/>
                  </a:lnTo>
                  <a:close/>
                </a:path>
              </a:pathLst>
            </a:custGeom>
            <a:solidFill>
              <a:srgbClr val="FFFFFF"/>
            </a:solidFill>
          </p:spPr>
        </p:sp>
      </p:grpSp>
      <p:grpSp>
        <p:nvGrpSpPr>
          <p:cNvPr id="4" name="Group 4"/>
          <p:cNvGrpSpPr/>
          <p:nvPr/>
        </p:nvGrpSpPr>
        <p:grpSpPr>
          <a:xfrm>
            <a:off x="411329" y="2363551"/>
            <a:ext cx="8732671" cy="6374264"/>
            <a:chOff x="0" y="0"/>
            <a:chExt cx="2986122" cy="2179668"/>
          </a:xfrm>
        </p:grpSpPr>
        <p:sp>
          <p:nvSpPr>
            <p:cNvPr id="5" name="Freeform 5"/>
            <p:cNvSpPr/>
            <p:nvPr/>
          </p:nvSpPr>
          <p:spPr>
            <a:xfrm>
              <a:off x="0" y="0"/>
              <a:ext cx="2986122" cy="2179669"/>
            </a:xfrm>
            <a:custGeom>
              <a:avLst/>
              <a:gdLst/>
              <a:ahLst/>
              <a:cxnLst/>
              <a:rect l="l" t="t" r="r" b="b"/>
              <a:pathLst>
                <a:path w="2986122" h="2179669">
                  <a:moveTo>
                    <a:pt x="45214" y="0"/>
                  </a:moveTo>
                  <a:lnTo>
                    <a:pt x="2940908" y="0"/>
                  </a:lnTo>
                  <a:cubicBezTo>
                    <a:pt x="2952899" y="0"/>
                    <a:pt x="2964400" y="4764"/>
                    <a:pt x="2972879" y="13243"/>
                  </a:cubicBezTo>
                  <a:cubicBezTo>
                    <a:pt x="2981358" y="21722"/>
                    <a:pt x="2986122" y="33222"/>
                    <a:pt x="2986122" y="45214"/>
                  </a:cubicBezTo>
                  <a:lnTo>
                    <a:pt x="2986122" y="2134455"/>
                  </a:lnTo>
                  <a:cubicBezTo>
                    <a:pt x="2986122" y="2159426"/>
                    <a:pt x="2965879" y="2179669"/>
                    <a:pt x="2940908" y="2179669"/>
                  </a:cubicBezTo>
                  <a:lnTo>
                    <a:pt x="45214" y="2179669"/>
                  </a:lnTo>
                  <a:cubicBezTo>
                    <a:pt x="20243" y="2179669"/>
                    <a:pt x="0" y="2159426"/>
                    <a:pt x="0" y="2134455"/>
                  </a:cubicBezTo>
                  <a:lnTo>
                    <a:pt x="0" y="45214"/>
                  </a:lnTo>
                  <a:cubicBezTo>
                    <a:pt x="0" y="33222"/>
                    <a:pt x="4764" y="21722"/>
                    <a:pt x="13243" y="13243"/>
                  </a:cubicBezTo>
                  <a:cubicBezTo>
                    <a:pt x="21722" y="4764"/>
                    <a:pt x="33222" y="0"/>
                    <a:pt x="45214" y="0"/>
                  </a:cubicBezTo>
                  <a:close/>
                </a:path>
              </a:pathLst>
            </a:custGeom>
            <a:solidFill>
              <a:srgbClr val="DE570E"/>
            </a:solidFill>
          </p:spPr>
        </p:sp>
        <p:sp>
          <p:nvSpPr>
            <p:cNvPr id="6" name="TextBox 6"/>
            <p:cNvSpPr txBox="1"/>
            <p:nvPr/>
          </p:nvSpPr>
          <p:spPr>
            <a:xfrm>
              <a:off x="0" y="-47625"/>
              <a:ext cx="2986122" cy="222729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7441250" y="656871"/>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08525" y="4917542"/>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671508" y="2653500"/>
            <a:ext cx="8099333" cy="5647945"/>
            <a:chOff x="0" y="0"/>
            <a:chExt cx="2226684" cy="1552744"/>
          </a:xfrm>
        </p:grpSpPr>
        <p:sp>
          <p:nvSpPr>
            <p:cNvPr id="10" name="Freeform 10"/>
            <p:cNvSpPr/>
            <p:nvPr/>
          </p:nvSpPr>
          <p:spPr>
            <a:xfrm>
              <a:off x="0" y="0"/>
              <a:ext cx="2226684" cy="1552744"/>
            </a:xfrm>
            <a:custGeom>
              <a:avLst/>
              <a:gdLst/>
              <a:ahLst/>
              <a:cxnLst/>
              <a:rect l="l" t="t" r="r" b="b"/>
              <a:pathLst>
                <a:path w="2226684" h="1552744">
                  <a:moveTo>
                    <a:pt x="21985" y="0"/>
                  </a:moveTo>
                  <a:lnTo>
                    <a:pt x="2204699" y="0"/>
                  </a:lnTo>
                  <a:cubicBezTo>
                    <a:pt x="2216841" y="0"/>
                    <a:pt x="2226684" y="9843"/>
                    <a:pt x="2226684" y="21985"/>
                  </a:cubicBezTo>
                  <a:lnTo>
                    <a:pt x="2226684" y="1530759"/>
                  </a:lnTo>
                  <a:cubicBezTo>
                    <a:pt x="2226684" y="1542901"/>
                    <a:pt x="2216841" y="1552744"/>
                    <a:pt x="2204699" y="1552744"/>
                  </a:cubicBezTo>
                  <a:lnTo>
                    <a:pt x="21985" y="1552744"/>
                  </a:lnTo>
                  <a:cubicBezTo>
                    <a:pt x="9843" y="1552744"/>
                    <a:pt x="0" y="1542901"/>
                    <a:pt x="0" y="1530759"/>
                  </a:cubicBezTo>
                  <a:lnTo>
                    <a:pt x="0" y="21985"/>
                  </a:lnTo>
                  <a:cubicBezTo>
                    <a:pt x="0" y="9843"/>
                    <a:pt x="9843" y="0"/>
                    <a:pt x="21985" y="0"/>
                  </a:cubicBezTo>
                  <a:close/>
                </a:path>
              </a:pathLst>
            </a:custGeom>
            <a:blipFill>
              <a:blip r:embed="rId4"/>
              <a:stretch>
                <a:fillRect l="-2585" r="-2585" b="-8588"/>
              </a:stretch>
            </a:blipFill>
          </p:spPr>
        </p:sp>
      </p:grpSp>
      <p:sp>
        <p:nvSpPr>
          <p:cNvPr id="11" name="TextBox 11"/>
          <p:cNvSpPr txBox="1"/>
          <p:nvPr/>
        </p:nvSpPr>
        <p:spPr>
          <a:xfrm>
            <a:off x="5930692" y="85585"/>
            <a:ext cx="6041128" cy="1214229"/>
          </a:xfrm>
          <a:prstGeom prst="rect">
            <a:avLst/>
          </a:prstGeom>
        </p:spPr>
        <p:txBody>
          <a:bodyPr lIns="0" tIns="0" rIns="0" bIns="0" rtlCol="0" anchor="t">
            <a:spAutoFit/>
          </a:bodyPr>
          <a:lstStyle/>
          <a:p>
            <a:pPr algn="l">
              <a:lnSpc>
                <a:spcPts val="9063"/>
              </a:lnSpc>
            </a:pPr>
            <a:r>
              <a:rPr lang="en-US" sz="7553" b="1">
                <a:solidFill>
                  <a:srgbClr val="DE570E"/>
                </a:solidFill>
                <a:latin typeface="Telegraf Bold"/>
                <a:ea typeface="Telegraf Bold"/>
                <a:cs typeface="Telegraf Bold"/>
                <a:sym typeface="Telegraf Bold"/>
              </a:rPr>
              <a:t>Key Metrics</a:t>
            </a:r>
          </a:p>
        </p:txBody>
      </p:sp>
      <p:sp>
        <p:nvSpPr>
          <p:cNvPr id="12" name="TextBox 12"/>
          <p:cNvSpPr txBox="1"/>
          <p:nvPr/>
        </p:nvSpPr>
        <p:spPr>
          <a:xfrm>
            <a:off x="9128754" y="4322330"/>
            <a:ext cx="8533304" cy="1859299"/>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ratings of users who were consulted on chats is better than on calls.</a:t>
            </a:r>
          </a:p>
        </p:txBody>
      </p:sp>
      <p:sp>
        <p:nvSpPr>
          <p:cNvPr id="13" name="TextBox 13"/>
          <p:cNvSpPr txBox="1"/>
          <p:nvPr/>
        </p:nvSpPr>
        <p:spPr>
          <a:xfrm>
            <a:off x="9128754" y="2383802"/>
            <a:ext cx="8533304" cy="1228353"/>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column chart represents the rating-wise user distribution.</a:t>
            </a:r>
          </a:p>
        </p:txBody>
      </p:sp>
      <p:sp>
        <p:nvSpPr>
          <p:cNvPr id="14" name="TextBox 14"/>
          <p:cNvSpPr txBox="1"/>
          <p:nvPr/>
        </p:nvSpPr>
        <p:spPr>
          <a:xfrm>
            <a:off x="9128754" y="6442146"/>
            <a:ext cx="8533304" cy="1859299"/>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calls consultation needs to be worked on and improve to increase the quality of consultation.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495" y="656871"/>
            <a:ext cx="8045761" cy="1233493"/>
            <a:chOff x="0" y="0"/>
            <a:chExt cx="2935115" cy="449982"/>
          </a:xfrm>
        </p:grpSpPr>
        <p:sp>
          <p:nvSpPr>
            <p:cNvPr id="3" name="Freeform 3"/>
            <p:cNvSpPr/>
            <p:nvPr/>
          </p:nvSpPr>
          <p:spPr>
            <a:xfrm>
              <a:off x="0" y="0"/>
              <a:ext cx="2935115" cy="449982"/>
            </a:xfrm>
            <a:custGeom>
              <a:avLst/>
              <a:gdLst/>
              <a:ahLst/>
              <a:cxnLst/>
              <a:rect l="l" t="t" r="r" b="b"/>
              <a:pathLst>
                <a:path w="2935115" h="449982">
                  <a:moveTo>
                    <a:pt x="0" y="0"/>
                  </a:moveTo>
                  <a:lnTo>
                    <a:pt x="2935115" y="0"/>
                  </a:lnTo>
                  <a:lnTo>
                    <a:pt x="2935115" y="449982"/>
                  </a:lnTo>
                  <a:lnTo>
                    <a:pt x="0" y="449982"/>
                  </a:lnTo>
                  <a:close/>
                </a:path>
              </a:pathLst>
            </a:custGeom>
            <a:solidFill>
              <a:srgbClr val="FFFFFF"/>
            </a:solidFill>
          </p:spPr>
        </p:sp>
      </p:grpSp>
      <p:grpSp>
        <p:nvGrpSpPr>
          <p:cNvPr id="4" name="Group 4"/>
          <p:cNvGrpSpPr/>
          <p:nvPr/>
        </p:nvGrpSpPr>
        <p:grpSpPr>
          <a:xfrm>
            <a:off x="411329" y="2363551"/>
            <a:ext cx="9065368" cy="5549251"/>
            <a:chOff x="0" y="0"/>
            <a:chExt cx="3560750" cy="2179668"/>
          </a:xfrm>
        </p:grpSpPr>
        <p:sp>
          <p:nvSpPr>
            <p:cNvPr id="5" name="Freeform 5"/>
            <p:cNvSpPr/>
            <p:nvPr/>
          </p:nvSpPr>
          <p:spPr>
            <a:xfrm>
              <a:off x="0" y="0"/>
              <a:ext cx="3560750" cy="2179669"/>
            </a:xfrm>
            <a:custGeom>
              <a:avLst/>
              <a:gdLst/>
              <a:ahLst/>
              <a:cxnLst/>
              <a:rect l="l" t="t" r="r" b="b"/>
              <a:pathLst>
                <a:path w="3560750" h="2179669">
                  <a:moveTo>
                    <a:pt x="43555" y="0"/>
                  </a:moveTo>
                  <a:lnTo>
                    <a:pt x="3517195" y="0"/>
                  </a:lnTo>
                  <a:cubicBezTo>
                    <a:pt x="3528747" y="0"/>
                    <a:pt x="3539825" y="4589"/>
                    <a:pt x="3547993" y="12757"/>
                  </a:cubicBezTo>
                  <a:cubicBezTo>
                    <a:pt x="3556161" y="20925"/>
                    <a:pt x="3560750" y="32003"/>
                    <a:pt x="3560750" y="43555"/>
                  </a:cubicBezTo>
                  <a:lnTo>
                    <a:pt x="3560750" y="2136114"/>
                  </a:lnTo>
                  <a:cubicBezTo>
                    <a:pt x="3560750" y="2147665"/>
                    <a:pt x="3556161" y="2158744"/>
                    <a:pt x="3547993" y="2166912"/>
                  </a:cubicBezTo>
                  <a:cubicBezTo>
                    <a:pt x="3539825" y="2175080"/>
                    <a:pt x="3528747" y="2179669"/>
                    <a:pt x="3517195" y="2179669"/>
                  </a:cubicBezTo>
                  <a:lnTo>
                    <a:pt x="43555" y="2179669"/>
                  </a:lnTo>
                  <a:cubicBezTo>
                    <a:pt x="19500" y="2179669"/>
                    <a:pt x="0" y="2160169"/>
                    <a:pt x="0" y="2136114"/>
                  </a:cubicBezTo>
                  <a:lnTo>
                    <a:pt x="0" y="43555"/>
                  </a:lnTo>
                  <a:cubicBezTo>
                    <a:pt x="0" y="32003"/>
                    <a:pt x="4589" y="20925"/>
                    <a:pt x="12757" y="12757"/>
                  </a:cubicBezTo>
                  <a:cubicBezTo>
                    <a:pt x="20925" y="4589"/>
                    <a:pt x="32003" y="0"/>
                    <a:pt x="43555" y="0"/>
                  </a:cubicBezTo>
                  <a:close/>
                </a:path>
              </a:pathLst>
            </a:custGeom>
            <a:solidFill>
              <a:srgbClr val="DE570E"/>
            </a:solidFill>
          </p:spPr>
        </p:sp>
        <p:sp>
          <p:nvSpPr>
            <p:cNvPr id="6" name="TextBox 6"/>
            <p:cNvSpPr txBox="1"/>
            <p:nvPr/>
          </p:nvSpPr>
          <p:spPr>
            <a:xfrm>
              <a:off x="0" y="-47625"/>
              <a:ext cx="3560750" cy="2227293"/>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7441250" y="656871"/>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08525" y="4917542"/>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89992" y="2679707"/>
            <a:ext cx="8276767" cy="4916939"/>
            <a:chOff x="0" y="0"/>
            <a:chExt cx="2613760" cy="1552744"/>
          </a:xfrm>
        </p:grpSpPr>
        <p:sp>
          <p:nvSpPr>
            <p:cNvPr id="10" name="Freeform 10"/>
            <p:cNvSpPr/>
            <p:nvPr/>
          </p:nvSpPr>
          <p:spPr>
            <a:xfrm>
              <a:off x="0" y="0"/>
              <a:ext cx="2613760" cy="1552744"/>
            </a:xfrm>
            <a:custGeom>
              <a:avLst/>
              <a:gdLst/>
              <a:ahLst/>
              <a:cxnLst/>
              <a:rect l="l" t="t" r="r" b="b"/>
              <a:pathLst>
                <a:path w="2613760" h="1552744">
                  <a:moveTo>
                    <a:pt x="21514" y="0"/>
                  </a:moveTo>
                  <a:lnTo>
                    <a:pt x="2592246" y="0"/>
                  </a:lnTo>
                  <a:cubicBezTo>
                    <a:pt x="2597952" y="0"/>
                    <a:pt x="2603424" y="2267"/>
                    <a:pt x="2607459" y="6301"/>
                  </a:cubicBezTo>
                  <a:cubicBezTo>
                    <a:pt x="2611494" y="10336"/>
                    <a:pt x="2613760" y="15808"/>
                    <a:pt x="2613760" y="21514"/>
                  </a:cubicBezTo>
                  <a:lnTo>
                    <a:pt x="2613760" y="1531230"/>
                  </a:lnTo>
                  <a:cubicBezTo>
                    <a:pt x="2613760" y="1543112"/>
                    <a:pt x="2604128" y="1552744"/>
                    <a:pt x="2592246" y="1552744"/>
                  </a:cubicBezTo>
                  <a:lnTo>
                    <a:pt x="21514" y="1552744"/>
                  </a:lnTo>
                  <a:cubicBezTo>
                    <a:pt x="9632" y="1552744"/>
                    <a:pt x="0" y="1543112"/>
                    <a:pt x="0" y="1531230"/>
                  </a:cubicBezTo>
                  <a:lnTo>
                    <a:pt x="0" y="21514"/>
                  </a:lnTo>
                  <a:cubicBezTo>
                    <a:pt x="0" y="9632"/>
                    <a:pt x="9632" y="0"/>
                    <a:pt x="21514" y="0"/>
                  </a:cubicBezTo>
                  <a:close/>
                </a:path>
              </a:pathLst>
            </a:custGeom>
            <a:blipFill>
              <a:blip r:embed="rId4"/>
              <a:stretch>
                <a:fillRect t="-2641" b="-2641"/>
              </a:stretch>
            </a:blipFill>
          </p:spPr>
        </p:sp>
      </p:grpSp>
      <p:sp>
        <p:nvSpPr>
          <p:cNvPr id="11" name="TextBox 11"/>
          <p:cNvSpPr txBox="1"/>
          <p:nvPr/>
        </p:nvSpPr>
        <p:spPr>
          <a:xfrm>
            <a:off x="5930692" y="349221"/>
            <a:ext cx="6041128" cy="1214229"/>
          </a:xfrm>
          <a:prstGeom prst="rect">
            <a:avLst/>
          </a:prstGeom>
        </p:spPr>
        <p:txBody>
          <a:bodyPr lIns="0" tIns="0" rIns="0" bIns="0" rtlCol="0" anchor="t">
            <a:spAutoFit/>
          </a:bodyPr>
          <a:lstStyle/>
          <a:p>
            <a:pPr algn="l">
              <a:lnSpc>
                <a:spcPts val="9063"/>
              </a:lnSpc>
            </a:pPr>
            <a:r>
              <a:rPr lang="en-US" sz="7553" b="1">
                <a:solidFill>
                  <a:srgbClr val="DE570E"/>
                </a:solidFill>
                <a:latin typeface="Telegraf Bold"/>
                <a:ea typeface="Telegraf Bold"/>
                <a:cs typeface="Telegraf Bold"/>
                <a:sym typeface="Telegraf Bold"/>
              </a:rPr>
              <a:t>Key Metrics</a:t>
            </a:r>
          </a:p>
        </p:txBody>
      </p:sp>
      <p:sp>
        <p:nvSpPr>
          <p:cNvPr id="12" name="TextBox 12"/>
          <p:cNvSpPr txBox="1"/>
          <p:nvPr/>
        </p:nvSpPr>
        <p:spPr>
          <a:xfrm>
            <a:off x="9476697" y="4275887"/>
            <a:ext cx="8533304" cy="1859299"/>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7.5 is the average highest rating received by the Tarot Mystical and </a:t>
            </a:r>
          </a:p>
          <a:p>
            <a:pPr algn="l">
              <a:lnSpc>
                <a:spcPts val="4998"/>
              </a:lnSpc>
            </a:pPr>
            <a:r>
              <a:rPr lang="en-US" sz="3570">
                <a:solidFill>
                  <a:srgbClr val="DE570E"/>
                </a:solidFill>
                <a:latin typeface="Canva Sans"/>
                <a:ea typeface="Canva Sans"/>
                <a:cs typeface="Canva Sans"/>
                <a:sym typeface="Canva Sans"/>
              </a:rPr>
              <a:t>       Astro Puja Rai.</a:t>
            </a:r>
          </a:p>
        </p:txBody>
      </p:sp>
      <p:sp>
        <p:nvSpPr>
          <p:cNvPr id="13" name="TextBox 13"/>
          <p:cNvSpPr txBox="1"/>
          <p:nvPr/>
        </p:nvSpPr>
        <p:spPr>
          <a:xfrm>
            <a:off x="9476697" y="2760577"/>
            <a:ext cx="8533304" cy="1228353"/>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column chart represents the Top rated Gurus.</a:t>
            </a:r>
          </a:p>
        </p:txBody>
      </p:sp>
      <p:sp>
        <p:nvSpPr>
          <p:cNvPr id="14" name="TextBox 14"/>
          <p:cNvSpPr txBox="1"/>
          <p:nvPr/>
        </p:nvSpPr>
        <p:spPr>
          <a:xfrm>
            <a:off x="9476697" y="6420937"/>
            <a:ext cx="8533304" cy="1228353"/>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average rating of the Top 10 Gurus is 5.5.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476241" y="5245482"/>
            <a:ext cx="441616" cy="633141"/>
          </a:xfrm>
          <a:custGeom>
            <a:avLst/>
            <a:gdLst/>
            <a:ahLst/>
            <a:cxnLst/>
            <a:rect l="l" t="t" r="r" b="b"/>
            <a:pathLst>
              <a:path w="441616" h="633141">
                <a:moveTo>
                  <a:pt x="0" y="0"/>
                </a:moveTo>
                <a:lnTo>
                  <a:pt x="441615" y="0"/>
                </a:lnTo>
                <a:lnTo>
                  <a:pt x="441615" y="633140"/>
                </a:lnTo>
                <a:lnTo>
                  <a:pt x="0" y="633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34166" y="234900"/>
            <a:ext cx="16025134" cy="9817199"/>
          </a:xfrm>
          <a:custGeom>
            <a:avLst/>
            <a:gdLst/>
            <a:ahLst/>
            <a:cxnLst/>
            <a:rect l="l" t="t" r="r" b="b"/>
            <a:pathLst>
              <a:path w="16025134" h="9817199">
                <a:moveTo>
                  <a:pt x="0" y="0"/>
                </a:moveTo>
                <a:lnTo>
                  <a:pt x="16025134" y="0"/>
                </a:lnTo>
                <a:lnTo>
                  <a:pt x="16025134" y="9817200"/>
                </a:lnTo>
                <a:lnTo>
                  <a:pt x="0" y="9817200"/>
                </a:lnTo>
                <a:lnTo>
                  <a:pt x="0" y="0"/>
                </a:lnTo>
                <a:close/>
              </a:path>
            </a:pathLst>
          </a:custGeom>
          <a:blipFill>
            <a:blip r:embed="rId4"/>
            <a:stretch>
              <a:fillRect/>
            </a:stretch>
          </a:blipFill>
          <a:ln w="38100" cap="rnd">
            <a:solidFill>
              <a:srgbClr val="000000"/>
            </a:solidFill>
            <a:prstDash val="solid"/>
            <a:round/>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26428" y="443157"/>
            <a:ext cx="10435144" cy="2384789"/>
            <a:chOff x="0" y="0"/>
            <a:chExt cx="1523033" cy="348065"/>
          </a:xfrm>
        </p:grpSpPr>
        <p:sp>
          <p:nvSpPr>
            <p:cNvPr id="3" name="Freeform 3"/>
            <p:cNvSpPr/>
            <p:nvPr/>
          </p:nvSpPr>
          <p:spPr>
            <a:xfrm>
              <a:off x="0" y="0"/>
              <a:ext cx="1523033" cy="348065"/>
            </a:xfrm>
            <a:custGeom>
              <a:avLst/>
              <a:gdLst/>
              <a:ahLst/>
              <a:cxnLst/>
              <a:rect l="l" t="t" r="r" b="b"/>
              <a:pathLst>
                <a:path w="1523033" h="348065">
                  <a:moveTo>
                    <a:pt x="37837" y="0"/>
                  </a:moveTo>
                  <a:lnTo>
                    <a:pt x="1485196" y="0"/>
                  </a:lnTo>
                  <a:cubicBezTo>
                    <a:pt x="1506093" y="0"/>
                    <a:pt x="1523033" y="16940"/>
                    <a:pt x="1523033" y="37837"/>
                  </a:cubicBezTo>
                  <a:lnTo>
                    <a:pt x="1523033" y="310228"/>
                  </a:lnTo>
                  <a:cubicBezTo>
                    <a:pt x="1523033" y="331125"/>
                    <a:pt x="1506093" y="348065"/>
                    <a:pt x="1485196" y="348065"/>
                  </a:cubicBezTo>
                  <a:lnTo>
                    <a:pt x="37837" y="348065"/>
                  </a:lnTo>
                  <a:cubicBezTo>
                    <a:pt x="16940" y="348065"/>
                    <a:pt x="0" y="331125"/>
                    <a:pt x="0" y="310228"/>
                  </a:cubicBezTo>
                  <a:lnTo>
                    <a:pt x="0" y="37837"/>
                  </a:lnTo>
                  <a:cubicBezTo>
                    <a:pt x="0" y="16940"/>
                    <a:pt x="16940" y="0"/>
                    <a:pt x="37837" y="0"/>
                  </a:cubicBezTo>
                  <a:close/>
                </a:path>
              </a:pathLst>
            </a:custGeom>
            <a:solidFill>
              <a:srgbClr val="DE570E"/>
            </a:solidFill>
          </p:spPr>
        </p:sp>
        <p:sp>
          <p:nvSpPr>
            <p:cNvPr id="4" name="TextBox 4"/>
            <p:cNvSpPr txBox="1"/>
            <p:nvPr/>
          </p:nvSpPr>
          <p:spPr>
            <a:xfrm>
              <a:off x="0" y="-47625"/>
              <a:ext cx="1523033" cy="395690"/>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5136415" y="816736"/>
            <a:ext cx="8752785" cy="1551906"/>
          </a:xfrm>
          <a:prstGeom prst="rect">
            <a:avLst/>
          </a:prstGeom>
        </p:spPr>
        <p:txBody>
          <a:bodyPr lIns="0" tIns="0" rIns="0" bIns="0" rtlCol="0" anchor="t">
            <a:spAutoFit/>
          </a:bodyPr>
          <a:lstStyle/>
          <a:p>
            <a:pPr algn="ctr">
              <a:lnSpc>
                <a:spcPts val="6345"/>
              </a:lnSpc>
            </a:pPr>
            <a:r>
              <a:rPr lang="en-US" sz="4532" b="1">
                <a:solidFill>
                  <a:srgbClr val="FFFFFF"/>
                </a:solidFill>
                <a:latin typeface="Canva Sans Bold"/>
                <a:ea typeface="Canva Sans Bold"/>
                <a:cs typeface="Canva Sans Bold"/>
                <a:sym typeface="Canva Sans Bold"/>
              </a:rPr>
              <a:t>The Dasboard consists of  following metrics</a:t>
            </a:r>
          </a:p>
        </p:txBody>
      </p:sp>
      <p:grpSp>
        <p:nvGrpSpPr>
          <p:cNvPr id="6" name="Group 6"/>
          <p:cNvGrpSpPr/>
          <p:nvPr/>
        </p:nvGrpSpPr>
        <p:grpSpPr>
          <a:xfrm>
            <a:off x="2163750" y="3259438"/>
            <a:ext cx="7139212" cy="6449899"/>
            <a:chOff x="0" y="0"/>
            <a:chExt cx="9518950" cy="8599865"/>
          </a:xfrm>
        </p:grpSpPr>
        <p:sp>
          <p:nvSpPr>
            <p:cNvPr id="7" name="TextBox 7"/>
            <p:cNvSpPr txBox="1"/>
            <p:nvPr/>
          </p:nvSpPr>
          <p:spPr>
            <a:xfrm>
              <a:off x="0" y="-66675"/>
              <a:ext cx="6814812" cy="726230"/>
            </a:xfrm>
            <a:prstGeom prst="rect">
              <a:avLst/>
            </a:prstGeom>
          </p:spPr>
          <p:txBody>
            <a:bodyPr lIns="0" tIns="0" rIns="0" bIns="0" rtlCol="0" anchor="t">
              <a:spAutoFit/>
            </a:bodyPr>
            <a:lstStyle/>
            <a:p>
              <a:pPr algn="l">
                <a:lnSpc>
                  <a:spcPts val="4571"/>
                </a:lnSpc>
              </a:pPr>
              <a:r>
                <a:rPr lang="en-US" sz="3265" b="1">
                  <a:solidFill>
                    <a:srgbClr val="DE570E"/>
                  </a:solidFill>
                  <a:latin typeface="Canva Sans Bold"/>
                  <a:ea typeface="Canva Sans Bold"/>
                  <a:cs typeface="Canva Sans Bold"/>
                  <a:sym typeface="Canva Sans Bold"/>
                </a:rPr>
                <a:t>Consulationwise revenue</a:t>
              </a:r>
            </a:p>
          </p:txBody>
        </p:sp>
        <p:sp>
          <p:nvSpPr>
            <p:cNvPr id="8" name="TextBox 8"/>
            <p:cNvSpPr txBox="1"/>
            <p:nvPr/>
          </p:nvSpPr>
          <p:spPr>
            <a:xfrm>
              <a:off x="0" y="1158687"/>
              <a:ext cx="9518950" cy="1375410"/>
            </a:xfrm>
            <a:prstGeom prst="rect">
              <a:avLst/>
            </a:prstGeom>
          </p:spPr>
          <p:txBody>
            <a:bodyPr lIns="0" tIns="0" rIns="0" bIns="0" rtlCol="0" anchor="t">
              <a:spAutoFit/>
            </a:bodyPr>
            <a:lstStyle/>
            <a:p>
              <a:pPr algn="l">
                <a:lnSpc>
                  <a:spcPts val="4280"/>
                </a:lnSpc>
              </a:pPr>
              <a:r>
                <a:rPr lang="en-US" sz="3057" b="1">
                  <a:solidFill>
                    <a:srgbClr val="DE570E"/>
                  </a:solidFill>
                  <a:latin typeface="Canva Sans Bold"/>
                  <a:ea typeface="Canva Sans Bold"/>
                  <a:cs typeface="Canva Sans Bold"/>
                  <a:sym typeface="Canva Sans Bold"/>
                </a:rPr>
                <a:t>Callstatus and Chatstatus Distribution</a:t>
              </a:r>
            </a:p>
          </p:txBody>
        </p:sp>
        <p:sp>
          <p:nvSpPr>
            <p:cNvPr id="9" name="TextBox 9"/>
            <p:cNvSpPr txBox="1"/>
            <p:nvPr/>
          </p:nvSpPr>
          <p:spPr>
            <a:xfrm>
              <a:off x="0" y="3039742"/>
              <a:ext cx="8565785" cy="664512"/>
            </a:xfrm>
            <a:prstGeom prst="rect">
              <a:avLst/>
            </a:prstGeom>
          </p:spPr>
          <p:txBody>
            <a:bodyPr lIns="0" tIns="0" rIns="0" bIns="0" rtlCol="0" anchor="t">
              <a:spAutoFit/>
            </a:bodyPr>
            <a:lstStyle/>
            <a:p>
              <a:pPr algn="l">
                <a:lnSpc>
                  <a:spcPts val="4280"/>
                </a:lnSpc>
              </a:pPr>
              <a:r>
                <a:rPr lang="en-US" sz="3057" b="1">
                  <a:solidFill>
                    <a:srgbClr val="DE570E"/>
                  </a:solidFill>
                  <a:latin typeface="Canva Sans Bold"/>
                  <a:ea typeface="Canva Sans Bold"/>
                  <a:cs typeface="Canva Sans Bold"/>
                  <a:sym typeface="Canva Sans Bold"/>
                </a:rPr>
                <a:t>Website Distribution</a:t>
              </a:r>
            </a:p>
          </p:txBody>
        </p:sp>
        <p:sp>
          <p:nvSpPr>
            <p:cNvPr id="10" name="TextBox 10"/>
            <p:cNvSpPr txBox="1"/>
            <p:nvPr/>
          </p:nvSpPr>
          <p:spPr>
            <a:xfrm>
              <a:off x="0" y="4209898"/>
              <a:ext cx="8565785" cy="664512"/>
            </a:xfrm>
            <a:prstGeom prst="rect">
              <a:avLst/>
            </a:prstGeom>
          </p:spPr>
          <p:txBody>
            <a:bodyPr lIns="0" tIns="0" rIns="0" bIns="0" rtlCol="0" anchor="t">
              <a:spAutoFit/>
            </a:bodyPr>
            <a:lstStyle/>
            <a:p>
              <a:pPr algn="l">
                <a:lnSpc>
                  <a:spcPts val="4280"/>
                </a:lnSpc>
              </a:pPr>
              <a:r>
                <a:rPr lang="en-US" sz="3057" b="1">
                  <a:solidFill>
                    <a:srgbClr val="DE570E"/>
                  </a:solidFill>
                  <a:latin typeface="Canva Sans Bold"/>
                  <a:ea typeface="Canva Sans Bold"/>
                  <a:cs typeface="Canva Sans Bold"/>
                  <a:sym typeface="Canva Sans Bold"/>
                </a:rPr>
                <a:t>Astrologer-wise Rating</a:t>
              </a:r>
            </a:p>
          </p:txBody>
        </p:sp>
        <p:sp>
          <p:nvSpPr>
            <p:cNvPr id="11" name="TextBox 11"/>
            <p:cNvSpPr txBox="1"/>
            <p:nvPr/>
          </p:nvSpPr>
          <p:spPr>
            <a:xfrm>
              <a:off x="0" y="5380055"/>
              <a:ext cx="8565785" cy="664512"/>
            </a:xfrm>
            <a:prstGeom prst="rect">
              <a:avLst/>
            </a:prstGeom>
          </p:spPr>
          <p:txBody>
            <a:bodyPr lIns="0" tIns="0" rIns="0" bIns="0" rtlCol="0" anchor="t">
              <a:spAutoFit/>
            </a:bodyPr>
            <a:lstStyle/>
            <a:p>
              <a:pPr algn="l">
                <a:lnSpc>
                  <a:spcPts val="4280"/>
                </a:lnSpc>
              </a:pPr>
              <a:r>
                <a:rPr lang="en-US" sz="3057" b="1">
                  <a:solidFill>
                    <a:srgbClr val="DE570E"/>
                  </a:solidFill>
                  <a:latin typeface="Canva Sans Bold"/>
                  <a:ea typeface="Canva Sans Bold"/>
                  <a:cs typeface="Canva Sans Bold"/>
                  <a:sym typeface="Canva Sans Bold"/>
                </a:rPr>
                <a:t>Day and Hourwise Calls</a:t>
              </a:r>
            </a:p>
          </p:txBody>
        </p:sp>
        <p:sp>
          <p:nvSpPr>
            <p:cNvPr id="12" name="TextBox 12"/>
            <p:cNvSpPr txBox="1"/>
            <p:nvPr/>
          </p:nvSpPr>
          <p:spPr>
            <a:xfrm>
              <a:off x="0" y="6567661"/>
              <a:ext cx="8565785" cy="664512"/>
            </a:xfrm>
            <a:prstGeom prst="rect">
              <a:avLst/>
            </a:prstGeom>
          </p:spPr>
          <p:txBody>
            <a:bodyPr lIns="0" tIns="0" rIns="0" bIns="0" rtlCol="0" anchor="t">
              <a:spAutoFit/>
            </a:bodyPr>
            <a:lstStyle/>
            <a:p>
              <a:pPr algn="l">
                <a:lnSpc>
                  <a:spcPts val="4280"/>
                </a:lnSpc>
              </a:pPr>
              <a:r>
                <a:rPr lang="en-US" sz="3057" b="1">
                  <a:solidFill>
                    <a:srgbClr val="DE570E"/>
                  </a:solidFill>
                  <a:latin typeface="Canva Sans Bold"/>
                  <a:ea typeface="Canva Sans Bold"/>
                  <a:cs typeface="Canva Sans Bold"/>
                  <a:sym typeface="Canva Sans Bold"/>
                </a:rPr>
                <a:t>Top 10 Guruwise Rating</a:t>
              </a:r>
            </a:p>
          </p:txBody>
        </p:sp>
        <p:sp>
          <p:nvSpPr>
            <p:cNvPr id="13" name="TextBox 13"/>
            <p:cNvSpPr txBox="1"/>
            <p:nvPr/>
          </p:nvSpPr>
          <p:spPr>
            <a:xfrm>
              <a:off x="0" y="7935353"/>
              <a:ext cx="8565785" cy="664512"/>
            </a:xfrm>
            <a:prstGeom prst="rect">
              <a:avLst/>
            </a:prstGeom>
          </p:spPr>
          <p:txBody>
            <a:bodyPr lIns="0" tIns="0" rIns="0" bIns="0" rtlCol="0" anchor="t">
              <a:spAutoFit/>
            </a:bodyPr>
            <a:lstStyle/>
            <a:p>
              <a:pPr algn="l">
                <a:lnSpc>
                  <a:spcPts val="4280"/>
                </a:lnSpc>
              </a:pPr>
              <a:r>
                <a:rPr lang="en-US" sz="3057" b="1">
                  <a:solidFill>
                    <a:srgbClr val="DE570E"/>
                  </a:solidFill>
                  <a:latin typeface="Canva Sans Bold"/>
                  <a:ea typeface="Canva Sans Bold"/>
                  <a:cs typeface="Canva Sans Bold"/>
                  <a:sym typeface="Canva Sans Bold"/>
                </a:rPr>
                <a:t>Userwise Rating</a:t>
              </a:r>
            </a:p>
          </p:txBody>
        </p:sp>
      </p:grpSp>
      <p:sp>
        <p:nvSpPr>
          <p:cNvPr id="14" name="TextBox 14"/>
          <p:cNvSpPr txBox="1"/>
          <p:nvPr/>
        </p:nvSpPr>
        <p:spPr>
          <a:xfrm>
            <a:off x="9875416" y="3428021"/>
            <a:ext cx="7383884" cy="1435141"/>
          </a:xfrm>
          <a:prstGeom prst="rect">
            <a:avLst/>
          </a:prstGeom>
        </p:spPr>
        <p:txBody>
          <a:bodyPr lIns="0" tIns="0" rIns="0" bIns="0" rtlCol="0" anchor="t">
            <a:spAutoFit/>
          </a:bodyPr>
          <a:lstStyle/>
          <a:p>
            <a:pPr algn="l">
              <a:lnSpc>
                <a:spcPts val="5727"/>
              </a:lnSpc>
            </a:pPr>
            <a:r>
              <a:rPr lang="en-US" sz="4091" b="1">
                <a:solidFill>
                  <a:srgbClr val="DE570E"/>
                </a:solidFill>
                <a:latin typeface="Canva Sans Bold"/>
                <a:ea typeface="Canva Sans Bold"/>
                <a:cs typeface="Canva Sans Bold"/>
                <a:sym typeface="Canva Sans Bold"/>
              </a:rPr>
              <a:t>4 Slicers to Visulalize filtered results.</a:t>
            </a:r>
          </a:p>
        </p:txBody>
      </p:sp>
      <p:sp>
        <p:nvSpPr>
          <p:cNvPr id="15" name="TextBox 15"/>
          <p:cNvSpPr txBox="1"/>
          <p:nvPr/>
        </p:nvSpPr>
        <p:spPr>
          <a:xfrm>
            <a:off x="10067426" y="5456776"/>
            <a:ext cx="2867800" cy="819751"/>
          </a:xfrm>
          <a:prstGeom prst="rect">
            <a:avLst/>
          </a:prstGeom>
        </p:spPr>
        <p:txBody>
          <a:bodyPr lIns="0" tIns="0" rIns="0" bIns="0" rtlCol="0" anchor="t">
            <a:spAutoFit/>
          </a:bodyPr>
          <a:lstStyle/>
          <a:p>
            <a:pPr algn="l">
              <a:lnSpc>
                <a:spcPts val="6807"/>
              </a:lnSpc>
            </a:pPr>
            <a:r>
              <a:rPr lang="en-US" sz="4862" b="1">
                <a:solidFill>
                  <a:srgbClr val="DE570E"/>
                </a:solidFill>
                <a:latin typeface="Canva Sans Bold"/>
                <a:ea typeface="Canva Sans Bold"/>
                <a:cs typeface="Canva Sans Bold"/>
                <a:sym typeface="Canva Sans Bold"/>
              </a:rPr>
              <a:t>Website </a:t>
            </a:r>
          </a:p>
        </p:txBody>
      </p:sp>
      <p:sp>
        <p:nvSpPr>
          <p:cNvPr id="16" name="TextBox 16"/>
          <p:cNvSpPr txBox="1"/>
          <p:nvPr/>
        </p:nvSpPr>
        <p:spPr>
          <a:xfrm>
            <a:off x="10067426" y="6389137"/>
            <a:ext cx="6237395" cy="819751"/>
          </a:xfrm>
          <a:prstGeom prst="rect">
            <a:avLst/>
          </a:prstGeom>
        </p:spPr>
        <p:txBody>
          <a:bodyPr lIns="0" tIns="0" rIns="0" bIns="0" rtlCol="0" anchor="t">
            <a:spAutoFit/>
          </a:bodyPr>
          <a:lstStyle/>
          <a:p>
            <a:pPr algn="l">
              <a:lnSpc>
                <a:spcPts val="6807"/>
              </a:lnSpc>
            </a:pPr>
            <a:r>
              <a:rPr lang="en-US" sz="4862" b="1">
                <a:solidFill>
                  <a:srgbClr val="DE570E"/>
                </a:solidFill>
                <a:latin typeface="Canva Sans Bold"/>
                <a:ea typeface="Canva Sans Bold"/>
                <a:cs typeface="Canva Sans Bold"/>
                <a:sym typeface="Canva Sans Bold"/>
              </a:rPr>
              <a:t>Consultation Type</a:t>
            </a:r>
          </a:p>
        </p:txBody>
      </p:sp>
      <p:sp>
        <p:nvSpPr>
          <p:cNvPr id="17" name="TextBox 17"/>
          <p:cNvSpPr txBox="1"/>
          <p:nvPr/>
        </p:nvSpPr>
        <p:spPr>
          <a:xfrm>
            <a:off x="10067426" y="7323188"/>
            <a:ext cx="2867800" cy="819751"/>
          </a:xfrm>
          <a:prstGeom prst="rect">
            <a:avLst/>
          </a:prstGeom>
        </p:spPr>
        <p:txBody>
          <a:bodyPr lIns="0" tIns="0" rIns="0" bIns="0" rtlCol="0" anchor="t">
            <a:spAutoFit/>
          </a:bodyPr>
          <a:lstStyle/>
          <a:p>
            <a:pPr algn="l">
              <a:lnSpc>
                <a:spcPts val="6807"/>
              </a:lnSpc>
            </a:pPr>
            <a:r>
              <a:rPr lang="en-US" sz="4862" b="1">
                <a:solidFill>
                  <a:srgbClr val="DE570E"/>
                </a:solidFill>
                <a:latin typeface="Canva Sans Bold"/>
                <a:ea typeface="Canva Sans Bold"/>
                <a:cs typeface="Canva Sans Bold"/>
                <a:sym typeface="Canva Sans Bold"/>
              </a:rPr>
              <a:t>Months </a:t>
            </a:r>
          </a:p>
        </p:txBody>
      </p:sp>
      <p:sp>
        <p:nvSpPr>
          <p:cNvPr id="18" name="TextBox 18"/>
          <p:cNvSpPr txBox="1"/>
          <p:nvPr/>
        </p:nvSpPr>
        <p:spPr>
          <a:xfrm>
            <a:off x="10067426" y="8257240"/>
            <a:ext cx="2867800" cy="819751"/>
          </a:xfrm>
          <a:prstGeom prst="rect">
            <a:avLst/>
          </a:prstGeom>
        </p:spPr>
        <p:txBody>
          <a:bodyPr lIns="0" tIns="0" rIns="0" bIns="0" rtlCol="0" anchor="t">
            <a:spAutoFit/>
          </a:bodyPr>
          <a:lstStyle/>
          <a:p>
            <a:pPr algn="l">
              <a:lnSpc>
                <a:spcPts val="6807"/>
              </a:lnSpc>
            </a:pPr>
            <a:r>
              <a:rPr lang="en-US" sz="4862" b="1">
                <a:solidFill>
                  <a:srgbClr val="DE570E"/>
                </a:solidFill>
                <a:latin typeface="Canva Sans Bold"/>
                <a:ea typeface="Canva Sans Bold"/>
                <a:cs typeface="Canva Sans Bold"/>
                <a:sym typeface="Canva Sans Bold"/>
              </a:rPr>
              <a:t>Year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27412" y="1602072"/>
            <a:ext cx="7558976" cy="7065798"/>
            <a:chOff x="0" y="0"/>
            <a:chExt cx="1990842" cy="1860951"/>
          </a:xfrm>
        </p:grpSpPr>
        <p:sp>
          <p:nvSpPr>
            <p:cNvPr id="3" name="Freeform 3"/>
            <p:cNvSpPr/>
            <p:nvPr/>
          </p:nvSpPr>
          <p:spPr>
            <a:xfrm>
              <a:off x="0" y="0"/>
              <a:ext cx="1990841" cy="1860951"/>
            </a:xfrm>
            <a:custGeom>
              <a:avLst/>
              <a:gdLst/>
              <a:ahLst/>
              <a:cxnLst/>
              <a:rect l="l" t="t" r="r" b="b"/>
              <a:pathLst>
                <a:path w="1990841" h="1860951">
                  <a:moveTo>
                    <a:pt x="52234" y="0"/>
                  </a:moveTo>
                  <a:lnTo>
                    <a:pt x="1938607" y="0"/>
                  </a:lnTo>
                  <a:cubicBezTo>
                    <a:pt x="1967455" y="0"/>
                    <a:pt x="1990841" y="23386"/>
                    <a:pt x="1990841" y="52234"/>
                  </a:cubicBezTo>
                  <a:lnTo>
                    <a:pt x="1990841" y="1808717"/>
                  </a:lnTo>
                  <a:cubicBezTo>
                    <a:pt x="1990841" y="1837565"/>
                    <a:pt x="1967455" y="1860951"/>
                    <a:pt x="1938607" y="1860951"/>
                  </a:cubicBezTo>
                  <a:lnTo>
                    <a:pt x="52234" y="1860951"/>
                  </a:lnTo>
                  <a:cubicBezTo>
                    <a:pt x="38381" y="1860951"/>
                    <a:pt x="25095" y="1855448"/>
                    <a:pt x="15299" y="1845652"/>
                  </a:cubicBezTo>
                  <a:cubicBezTo>
                    <a:pt x="5503" y="1835856"/>
                    <a:pt x="0" y="1822570"/>
                    <a:pt x="0" y="1808717"/>
                  </a:cubicBezTo>
                  <a:lnTo>
                    <a:pt x="0" y="52234"/>
                  </a:lnTo>
                  <a:cubicBezTo>
                    <a:pt x="0" y="38381"/>
                    <a:pt x="5503" y="25095"/>
                    <a:pt x="15299" y="15299"/>
                  </a:cubicBezTo>
                  <a:cubicBezTo>
                    <a:pt x="25095" y="5503"/>
                    <a:pt x="38381" y="0"/>
                    <a:pt x="52234" y="0"/>
                  </a:cubicBezTo>
                  <a:close/>
                </a:path>
              </a:pathLst>
            </a:custGeom>
            <a:solidFill>
              <a:srgbClr val="DE570E"/>
            </a:solidFill>
          </p:spPr>
        </p:sp>
        <p:sp>
          <p:nvSpPr>
            <p:cNvPr id="4" name="TextBox 4"/>
            <p:cNvSpPr txBox="1"/>
            <p:nvPr/>
          </p:nvSpPr>
          <p:spPr>
            <a:xfrm>
              <a:off x="0" y="-47625"/>
              <a:ext cx="1990842" cy="1908576"/>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02232" y="1875938"/>
            <a:ext cx="7057068" cy="6540774"/>
            <a:chOff x="0" y="0"/>
            <a:chExt cx="1093324" cy="1013337"/>
          </a:xfrm>
        </p:grpSpPr>
        <p:sp>
          <p:nvSpPr>
            <p:cNvPr id="6" name="Freeform 6"/>
            <p:cNvSpPr/>
            <p:nvPr/>
          </p:nvSpPr>
          <p:spPr>
            <a:xfrm>
              <a:off x="0" y="0"/>
              <a:ext cx="1093324" cy="1013337"/>
            </a:xfrm>
            <a:custGeom>
              <a:avLst/>
              <a:gdLst/>
              <a:ahLst/>
              <a:cxnLst/>
              <a:rect l="l" t="t" r="r" b="b"/>
              <a:pathLst>
                <a:path w="1093324" h="1013337">
                  <a:moveTo>
                    <a:pt x="25232" y="0"/>
                  </a:moveTo>
                  <a:lnTo>
                    <a:pt x="1068092" y="0"/>
                  </a:lnTo>
                  <a:cubicBezTo>
                    <a:pt x="1082028" y="0"/>
                    <a:pt x="1093324" y="11297"/>
                    <a:pt x="1093324" y="25232"/>
                  </a:cubicBezTo>
                  <a:lnTo>
                    <a:pt x="1093324" y="988105"/>
                  </a:lnTo>
                  <a:cubicBezTo>
                    <a:pt x="1093324" y="1002040"/>
                    <a:pt x="1082028" y="1013337"/>
                    <a:pt x="1068092" y="1013337"/>
                  </a:cubicBezTo>
                  <a:lnTo>
                    <a:pt x="25232" y="1013337"/>
                  </a:lnTo>
                  <a:cubicBezTo>
                    <a:pt x="11297" y="1013337"/>
                    <a:pt x="0" y="1002040"/>
                    <a:pt x="0" y="988105"/>
                  </a:cubicBezTo>
                  <a:lnTo>
                    <a:pt x="0" y="25232"/>
                  </a:lnTo>
                  <a:cubicBezTo>
                    <a:pt x="0" y="11297"/>
                    <a:pt x="11297" y="0"/>
                    <a:pt x="25232" y="0"/>
                  </a:cubicBezTo>
                  <a:close/>
                </a:path>
              </a:pathLst>
            </a:custGeom>
            <a:blipFill>
              <a:blip r:embed="rId2"/>
              <a:stretch>
                <a:fillRect l="-19513" r="-19513"/>
              </a:stretch>
            </a:blipFill>
          </p:spPr>
        </p:sp>
      </p:grpSp>
      <p:sp>
        <p:nvSpPr>
          <p:cNvPr id="7" name="TextBox 7"/>
          <p:cNvSpPr txBox="1"/>
          <p:nvPr/>
        </p:nvSpPr>
        <p:spPr>
          <a:xfrm>
            <a:off x="5982167" y="173986"/>
            <a:ext cx="6323667" cy="762000"/>
          </a:xfrm>
          <a:prstGeom prst="rect">
            <a:avLst/>
          </a:prstGeom>
        </p:spPr>
        <p:txBody>
          <a:bodyPr lIns="0" tIns="0" rIns="0" bIns="0" rtlCol="0" anchor="t">
            <a:spAutoFit/>
          </a:bodyPr>
          <a:lstStyle/>
          <a:p>
            <a:pPr algn="l">
              <a:lnSpc>
                <a:spcPts val="5699"/>
              </a:lnSpc>
            </a:pPr>
            <a:r>
              <a:rPr lang="en-US" sz="4749" b="1">
                <a:solidFill>
                  <a:srgbClr val="DE570E"/>
                </a:solidFill>
                <a:latin typeface="Telegraf Bold"/>
                <a:ea typeface="Telegraf Bold"/>
                <a:cs typeface="Telegraf Bold"/>
                <a:sym typeface="Telegraf Bold"/>
              </a:rPr>
              <a:t>Strategic Initiatives</a:t>
            </a:r>
          </a:p>
        </p:txBody>
      </p:sp>
      <p:grpSp>
        <p:nvGrpSpPr>
          <p:cNvPr id="8" name="Group 8"/>
          <p:cNvGrpSpPr/>
          <p:nvPr/>
        </p:nvGrpSpPr>
        <p:grpSpPr>
          <a:xfrm>
            <a:off x="703974" y="1421761"/>
            <a:ext cx="8948968" cy="8336328"/>
            <a:chOff x="0" y="0"/>
            <a:chExt cx="11931957" cy="11115104"/>
          </a:xfrm>
        </p:grpSpPr>
        <p:sp>
          <p:nvSpPr>
            <p:cNvPr id="9" name="TextBox 9"/>
            <p:cNvSpPr txBox="1"/>
            <p:nvPr/>
          </p:nvSpPr>
          <p:spPr>
            <a:xfrm>
              <a:off x="0" y="-76200"/>
              <a:ext cx="11586431" cy="1937032"/>
            </a:xfrm>
            <a:prstGeom prst="rect">
              <a:avLst/>
            </a:prstGeom>
          </p:spPr>
          <p:txBody>
            <a:bodyPr lIns="0" tIns="0" rIns="0" bIns="0" rtlCol="0" anchor="t">
              <a:spAutoFit/>
            </a:bodyPr>
            <a:lstStyle/>
            <a:p>
              <a:pPr marL="447467" lvl="1" indent="-223733" algn="l">
                <a:lnSpc>
                  <a:spcPts val="2901"/>
                </a:lnSpc>
                <a:buFont typeface="Arial"/>
                <a:buChar char="•"/>
              </a:pPr>
              <a:r>
                <a:rPr lang="en-US" sz="2072" b="1">
                  <a:solidFill>
                    <a:srgbClr val="DE570E"/>
                  </a:solidFill>
                  <a:latin typeface="Telegraf Bold"/>
                  <a:ea typeface="Telegraf Bold"/>
                  <a:cs typeface="Telegraf Bold"/>
                  <a:sym typeface="Telegraf Bold"/>
                </a:rPr>
                <a:t>Astro-sage should focus upon Technological upgrades to bring customers to the app and dashboard more frequently and decrease the cancelled and failed consultations to improve the profitability.</a:t>
              </a:r>
            </a:p>
          </p:txBody>
        </p:sp>
        <p:sp>
          <p:nvSpPr>
            <p:cNvPr id="10" name="TextBox 10"/>
            <p:cNvSpPr txBox="1"/>
            <p:nvPr/>
          </p:nvSpPr>
          <p:spPr>
            <a:xfrm>
              <a:off x="0" y="2436679"/>
              <a:ext cx="11586431" cy="2514267"/>
            </a:xfrm>
            <a:prstGeom prst="rect">
              <a:avLst/>
            </a:prstGeom>
          </p:spPr>
          <p:txBody>
            <a:bodyPr lIns="0" tIns="0" rIns="0" bIns="0" rtlCol="0" anchor="t">
              <a:spAutoFit/>
            </a:bodyPr>
            <a:lstStyle/>
            <a:p>
              <a:pPr marL="467324" lvl="1" indent="-233662" algn="l">
                <a:lnSpc>
                  <a:spcPts val="3030"/>
                </a:lnSpc>
                <a:buFont typeface="Arial"/>
                <a:buChar char="•"/>
              </a:pPr>
              <a:r>
                <a:rPr lang="en-US" sz="2164" b="1">
                  <a:solidFill>
                    <a:srgbClr val="DE570E"/>
                  </a:solidFill>
                  <a:latin typeface="Telegraf Bold"/>
                  <a:ea typeface="Telegraf Bold"/>
                  <a:cs typeface="Telegraf Bold"/>
                  <a:sym typeface="Telegraf Bold"/>
                </a:rPr>
                <a:t>Astro-sage should focus on call consultations to increase the revenue and installs some chatbots and virtual assistant for general chat process instead of consultants to have them available for the peak hours to reduce the operational cost.</a:t>
              </a:r>
            </a:p>
          </p:txBody>
        </p:sp>
        <p:sp>
          <p:nvSpPr>
            <p:cNvPr id="11" name="TextBox 11"/>
            <p:cNvSpPr txBox="1"/>
            <p:nvPr/>
          </p:nvSpPr>
          <p:spPr>
            <a:xfrm>
              <a:off x="0" y="5227171"/>
              <a:ext cx="11931957" cy="1877492"/>
            </a:xfrm>
            <a:prstGeom prst="rect">
              <a:avLst/>
            </a:prstGeom>
          </p:spPr>
          <p:txBody>
            <a:bodyPr lIns="0" tIns="0" rIns="0" bIns="0" rtlCol="0" anchor="t">
              <a:spAutoFit/>
            </a:bodyPr>
            <a:lstStyle/>
            <a:p>
              <a:pPr marL="438490" lvl="1" indent="-219245" algn="l">
                <a:lnSpc>
                  <a:spcPts val="2843"/>
                </a:lnSpc>
                <a:buFont typeface="Arial"/>
                <a:buChar char="•"/>
              </a:pPr>
              <a:r>
                <a:rPr lang="en-US" sz="2030" b="1">
                  <a:solidFill>
                    <a:srgbClr val="DE570E"/>
                  </a:solidFill>
                  <a:latin typeface="Telegraf Bold"/>
                  <a:ea typeface="Telegraf Bold"/>
                  <a:cs typeface="Telegraf Bold"/>
                  <a:sym typeface="Telegraf Bold"/>
                </a:rPr>
                <a:t>Astro sage should focus upon the pre-booking model and include CRM Software to assign a particular client to a particular customer to increase customer satisfaction and reduce time lapse and repetitive procedure of intro sessions.</a:t>
              </a:r>
            </a:p>
          </p:txBody>
        </p:sp>
        <p:sp>
          <p:nvSpPr>
            <p:cNvPr id="12" name="TextBox 12"/>
            <p:cNvSpPr txBox="1"/>
            <p:nvPr/>
          </p:nvSpPr>
          <p:spPr>
            <a:xfrm>
              <a:off x="75696" y="7477978"/>
              <a:ext cx="11510735" cy="3637126"/>
            </a:xfrm>
            <a:prstGeom prst="rect">
              <a:avLst/>
            </a:prstGeom>
          </p:spPr>
          <p:txBody>
            <a:bodyPr lIns="0" tIns="0" rIns="0" bIns="0" rtlCol="0" anchor="t">
              <a:spAutoFit/>
            </a:bodyPr>
            <a:lstStyle/>
            <a:p>
              <a:pPr marL="474610" lvl="1" indent="-237305" algn="l">
                <a:lnSpc>
                  <a:spcPts val="3077"/>
                </a:lnSpc>
                <a:spcBef>
                  <a:spcPct val="0"/>
                </a:spcBef>
                <a:buFont typeface="Arial"/>
                <a:buChar char="•"/>
              </a:pPr>
              <a:r>
                <a:rPr lang="en-US" sz="2198" b="1" u="none" strike="noStrike">
                  <a:solidFill>
                    <a:srgbClr val="DE570E"/>
                  </a:solidFill>
                  <a:latin typeface="Telegraf Bold"/>
                  <a:ea typeface="Telegraf Bold"/>
                  <a:cs typeface="Telegraf Bold"/>
                  <a:sym typeface="Telegraf Bold"/>
                </a:rPr>
                <a:t>Finally, Astro- sage must allow a customer to choose a consultant and take feedbacks of the session. And weekly distribute the most rated and most appreciated astrologer’s session recording to others and organize regular training to stay up to date and keep all the consultants on the same level , to maintain the quality and consistency of the session.</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6001"/>
            <a:ext cx="9138837" cy="9509272"/>
          </a:xfrm>
          <a:prstGeom prst="rect">
            <a:avLst/>
          </a:prstGeom>
        </p:spPr>
        <p:txBody>
          <a:bodyPr lIns="0" tIns="0" rIns="0" bIns="0" rtlCol="0" anchor="t">
            <a:spAutoFit/>
          </a:bodyPr>
          <a:lstStyle/>
          <a:p>
            <a:pPr marL="601544" lvl="1" indent="-300772" algn="l">
              <a:lnSpc>
                <a:spcPts val="4290"/>
              </a:lnSpc>
              <a:spcBef>
                <a:spcPct val="0"/>
              </a:spcBef>
              <a:buFont typeface="Arial"/>
              <a:buChar char="•"/>
            </a:pPr>
            <a:r>
              <a:rPr lang="en-US" sz="2786" b="1" u="none" strike="noStrike">
                <a:solidFill>
                  <a:srgbClr val="DE570E"/>
                </a:solidFill>
                <a:latin typeface="Canva Sans Bold"/>
                <a:ea typeface="Canva Sans Bold"/>
                <a:cs typeface="Canva Sans Bold"/>
                <a:sym typeface="Canva Sans Bold"/>
              </a:rPr>
              <a:t>Upgrading technology and streamlining operations can enhance profitability and customer satisfaction.</a:t>
            </a:r>
          </a:p>
          <a:p>
            <a:pPr algn="l">
              <a:lnSpc>
                <a:spcPts val="4290"/>
              </a:lnSpc>
              <a:spcBef>
                <a:spcPct val="0"/>
              </a:spcBef>
            </a:pPr>
            <a:endParaRPr lang="en-US" sz="2786" b="1" u="none" strike="noStrike">
              <a:solidFill>
                <a:srgbClr val="DE570E"/>
              </a:solidFill>
              <a:latin typeface="Canva Sans Bold"/>
              <a:ea typeface="Canva Sans Bold"/>
              <a:cs typeface="Canva Sans Bold"/>
              <a:sym typeface="Canva Sans Bold"/>
            </a:endParaRPr>
          </a:p>
          <a:p>
            <a:pPr marL="601544" lvl="1" indent="-300772" algn="l">
              <a:lnSpc>
                <a:spcPts val="4290"/>
              </a:lnSpc>
              <a:spcBef>
                <a:spcPct val="0"/>
              </a:spcBef>
              <a:buFont typeface="Arial"/>
              <a:buChar char="•"/>
            </a:pPr>
            <a:r>
              <a:rPr lang="en-US" sz="2786" b="1" u="none" strike="noStrike">
                <a:solidFill>
                  <a:srgbClr val="DE570E"/>
                </a:solidFill>
                <a:latin typeface="Canva Sans Bold"/>
                <a:ea typeface="Canva Sans Bold"/>
                <a:cs typeface="Canva Sans Bold"/>
                <a:sym typeface="Canva Sans Bold"/>
              </a:rPr>
              <a:t>Introducing pre-booking and CRM systems will improve efficiency and reduce repetitive processes.  </a:t>
            </a:r>
          </a:p>
          <a:p>
            <a:pPr algn="l">
              <a:lnSpc>
                <a:spcPts val="4290"/>
              </a:lnSpc>
              <a:spcBef>
                <a:spcPct val="0"/>
              </a:spcBef>
            </a:pPr>
            <a:endParaRPr lang="en-US" sz="2786" b="1" u="none" strike="noStrike">
              <a:solidFill>
                <a:srgbClr val="DE570E"/>
              </a:solidFill>
              <a:latin typeface="Canva Sans Bold"/>
              <a:ea typeface="Canva Sans Bold"/>
              <a:cs typeface="Canva Sans Bold"/>
              <a:sym typeface="Canva Sans Bold"/>
            </a:endParaRPr>
          </a:p>
          <a:p>
            <a:pPr marL="601544" lvl="1" indent="-300772" algn="l">
              <a:lnSpc>
                <a:spcPts val="4290"/>
              </a:lnSpc>
              <a:spcBef>
                <a:spcPct val="0"/>
              </a:spcBef>
              <a:buFont typeface="Arial"/>
              <a:buChar char="•"/>
            </a:pPr>
            <a:r>
              <a:rPr lang="en-US" sz="2786" b="1" u="none" strike="noStrike">
                <a:solidFill>
                  <a:srgbClr val="DE570E"/>
                </a:solidFill>
                <a:latin typeface="Canva Sans Bold"/>
                <a:ea typeface="Canva Sans Bold"/>
                <a:cs typeface="Canva Sans Bold"/>
                <a:sym typeface="Canva Sans Bold"/>
              </a:rPr>
              <a:t>Using chatbots for general queries will lower operational costs and reserve consultants for peak hours.</a:t>
            </a:r>
          </a:p>
          <a:p>
            <a:pPr algn="l">
              <a:lnSpc>
                <a:spcPts val="4290"/>
              </a:lnSpc>
              <a:spcBef>
                <a:spcPct val="0"/>
              </a:spcBef>
            </a:pPr>
            <a:endParaRPr lang="en-US" sz="2786" b="1" u="none" strike="noStrike">
              <a:solidFill>
                <a:srgbClr val="DE570E"/>
              </a:solidFill>
              <a:latin typeface="Canva Sans Bold"/>
              <a:ea typeface="Canva Sans Bold"/>
              <a:cs typeface="Canva Sans Bold"/>
              <a:sym typeface="Canva Sans Bold"/>
            </a:endParaRPr>
          </a:p>
          <a:p>
            <a:pPr marL="601544" lvl="1" indent="-300772" algn="l">
              <a:lnSpc>
                <a:spcPts val="4290"/>
              </a:lnSpc>
              <a:spcBef>
                <a:spcPct val="0"/>
              </a:spcBef>
              <a:buFont typeface="Arial"/>
              <a:buChar char="•"/>
            </a:pPr>
            <a:r>
              <a:rPr lang="en-US" sz="2786" b="1" u="none" strike="noStrike">
                <a:solidFill>
                  <a:srgbClr val="DE570E"/>
                </a:solidFill>
                <a:latin typeface="Canva Sans Bold"/>
                <a:ea typeface="Canva Sans Bold"/>
                <a:cs typeface="Canva Sans Bold"/>
                <a:sym typeface="Canva Sans Bold"/>
              </a:rPr>
              <a:t>Focusing on call consultations can increase revenue and customer engagement.</a:t>
            </a:r>
          </a:p>
          <a:p>
            <a:pPr algn="l">
              <a:lnSpc>
                <a:spcPts val="2899"/>
              </a:lnSpc>
              <a:spcBef>
                <a:spcPct val="0"/>
              </a:spcBef>
            </a:pPr>
            <a:endParaRPr lang="en-US" sz="2786" b="1" u="none" strike="noStrike">
              <a:solidFill>
                <a:srgbClr val="DE570E"/>
              </a:solidFill>
              <a:latin typeface="Canva Sans Bold"/>
              <a:ea typeface="Canva Sans Bold"/>
              <a:cs typeface="Canva Sans Bold"/>
              <a:sym typeface="Canva Sans Bold"/>
            </a:endParaRPr>
          </a:p>
          <a:p>
            <a:pPr marL="601544" lvl="1" indent="-300772" algn="l">
              <a:lnSpc>
                <a:spcPts val="4290"/>
              </a:lnSpc>
              <a:spcBef>
                <a:spcPct val="0"/>
              </a:spcBef>
              <a:buFont typeface="Arial"/>
              <a:buChar char="•"/>
            </a:pPr>
            <a:r>
              <a:rPr lang="en-US" sz="2786" b="1" u="none" strike="noStrike">
                <a:solidFill>
                  <a:srgbClr val="DE570E"/>
                </a:solidFill>
                <a:latin typeface="Canva Sans Bold"/>
                <a:ea typeface="Canva Sans Bold"/>
                <a:cs typeface="Canva Sans Bold"/>
                <a:sym typeface="Canva Sans Bold"/>
              </a:rPr>
              <a:t>Allowing customers to choose consultants and collecting feedback will build trust and loyalty.</a:t>
            </a:r>
          </a:p>
          <a:p>
            <a:pPr algn="l">
              <a:lnSpc>
                <a:spcPts val="4290"/>
              </a:lnSpc>
              <a:spcBef>
                <a:spcPct val="0"/>
              </a:spcBef>
            </a:pPr>
            <a:endParaRPr lang="en-US" sz="2786" b="1" u="none" strike="noStrike">
              <a:solidFill>
                <a:srgbClr val="DE570E"/>
              </a:solidFill>
              <a:latin typeface="Canva Sans Bold"/>
              <a:ea typeface="Canva Sans Bold"/>
              <a:cs typeface="Canva Sans Bold"/>
              <a:sym typeface="Canva Sans Bold"/>
            </a:endParaRPr>
          </a:p>
        </p:txBody>
      </p:sp>
      <p:sp>
        <p:nvSpPr>
          <p:cNvPr id="3" name="Freeform 3"/>
          <p:cNvSpPr/>
          <p:nvPr/>
        </p:nvSpPr>
        <p:spPr>
          <a:xfrm>
            <a:off x="11531224" y="2006522"/>
            <a:ext cx="6182253" cy="6273955"/>
          </a:xfrm>
          <a:custGeom>
            <a:avLst/>
            <a:gdLst/>
            <a:ahLst/>
            <a:cxnLst/>
            <a:rect l="l" t="t" r="r" b="b"/>
            <a:pathLst>
              <a:path w="6182253" h="6273955">
                <a:moveTo>
                  <a:pt x="0" y="0"/>
                </a:moveTo>
                <a:lnTo>
                  <a:pt x="6182253" y="0"/>
                </a:lnTo>
                <a:lnTo>
                  <a:pt x="6182253" y="6273956"/>
                </a:lnTo>
                <a:lnTo>
                  <a:pt x="0" y="6273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785910" y="4052669"/>
            <a:ext cx="5672881" cy="2400300"/>
          </a:xfrm>
          <a:prstGeom prst="rect">
            <a:avLst/>
          </a:prstGeom>
        </p:spPr>
        <p:txBody>
          <a:bodyPr lIns="0" tIns="0" rIns="0" bIns="0" rtlCol="0" anchor="t">
            <a:spAutoFit/>
          </a:bodyPr>
          <a:lstStyle/>
          <a:p>
            <a:pPr algn="ctr">
              <a:lnSpc>
                <a:spcPts val="6151"/>
              </a:lnSpc>
            </a:pPr>
            <a:r>
              <a:rPr lang="en-US" sz="5126" b="1">
                <a:solidFill>
                  <a:srgbClr val="FFFFFF"/>
                </a:solidFill>
                <a:latin typeface="Telegraf Bold"/>
                <a:ea typeface="Telegraf Bold"/>
                <a:cs typeface="Telegraf Bold"/>
                <a:sym typeface="Telegraf Bold"/>
              </a:rPr>
              <a:t>Conclusion</a:t>
            </a:r>
          </a:p>
          <a:p>
            <a:pPr algn="ctr">
              <a:lnSpc>
                <a:spcPts val="6151"/>
              </a:lnSpc>
            </a:pPr>
            <a:r>
              <a:rPr lang="en-US" sz="5126" b="1">
                <a:solidFill>
                  <a:srgbClr val="FFFFFF"/>
                </a:solidFill>
                <a:latin typeface="Telegraf Bold"/>
                <a:ea typeface="Telegraf Bold"/>
                <a:cs typeface="Telegraf Bold"/>
                <a:sym typeface="Telegraf Bold"/>
              </a:rPr>
              <a:t>&amp; Recomendations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5561" y="639762"/>
            <a:ext cx="10618729" cy="9168963"/>
          </a:xfrm>
          <a:prstGeom prst="rect">
            <a:avLst/>
          </a:prstGeom>
        </p:spPr>
        <p:txBody>
          <a:bodyPr lIns="0" tIns="0" rIns="0" bIns="0" rtlCol="0" anchor="t">
            <a:spAutoFit/>
          </a:bodyPr>
          <a:lstStyle/>
          <a:p>
            <a:pPr marL="732434" lvl="1" indent="-366217" algn="l">
              <a:lnSpc>
                <a:spcPts val="5224"/>
              </a:lnSpc>
              <a:buFont typeface="Arial"/>
              <a:buChar char="•"/>
            </a:pPr>
            <a:r>
              <a:rPr lang="en-US" sz="3392" b="1" u="none" strike="noStrike">
                <a:solidFill>
                  <a:srgbClr val="DE570E"/>
                </a:solidFill>
                <a:latin typeface="Canva Sans Bold"/>
                <a:ea typeface="Canva Sans Bold"/>
                <a:cs typeface="Canva Sans Bold"/>
                <a:sym typeface="Canva Sans Bold"/>
              </a:rPr>
              <a:t>Recognizing top consultants and organizing regular training will ensure consistent service quality.</a:t>
            </a:r>
          </a:p>
          <a:p>
            <a:pPr algn="l">
              <a:lnSpc>
                <a:spcPts val="5224"/>
              </a:lnSpc>
            </a:pPr>
            <a:endParaRPr lang="en-US" sz="3392" b="1" u="none" strike="noStrike">
              <a:solidFill>
                <a:srgbClr val="DE570E"/>
              </a:solidFill>
              <a:latin typeface="Canva Sans Bold"/>
              <a:ea typeface="Canva Sans Bold"/>
              <a:cs typeface="Canva Sans Bold"/>
              <a:sym typeface="Canva Sans Bold"/>
            </a:endParaRPr>
          </a:p>
          <a:p>
            <a:pPr marL="732434" lvl="1" indent="-366217" algn="l">
              <a:lnSpc>
                <a:spcPts val="5224"/>
              </a:lnSpc>
              <a:buFont typeface="Arial"/>
              <a:buChar char="•"/>
            </a:pPr>
            <a:r>
              <a:rPr lang="en-US" sz="3392" b="1" u="none" strike="noStrike">
                <a:solidFill>
                  <a:srgbClr val="DE570E"/>
                </a:solidFill>
                <a:latin typeface="Canva Sans Bold"/>
                <a:ea typeface="Canva Sans Bold"/>
                <a:cs typeface="Canva Sans Bold"/>
                <a:sym typeface="Canva Sans Bold"/>
              </a:rPr>
              <a:t>These strategies will improve efficiency, reduce costs, and enhance the overall customer experience.</a:t>
            </a:r>
          </a:p>
          <a:p>
            <a:pPr algn="l">
              <a:lnSpc>
                <a:spcPts val="5224"/>
              </a:lnSpc>
            </a:pPr>
            <a:endParaRPr lang="en-US" sz="3392" b="1" u="none" strike="noStrike">
              <a:solidFill>
                <a:srgbClr val="DE570E"/>
              </a:solidFill>
              <a:latin typeface="Canva Sans Bold"/>
              <a:ea typeface="Canva Sans Bold"/>
              <a:cs typeface="Canva Sans Bold"/>
              <a:sym typeface="Canva Sans Bold"/>
            </a:endParaRPr>
          </a:p>
          <a:p>
            <a:pPr marL="732434" lvl="1" indent="-366217" algn="l">
              <a:lnSpc>
                <a:spcPts val="5224"/>
              </a:lnSpc>
              <a:buFont typeface="Arial"/>
              <a:buChar char="•"/>
            </a:pPr>
            <a:r>
              <a:rPr lang="en-US" sz="3392" b="1" u="none" strike="noStrike">
                <a:solidFill>
                  <a:srgbClr val="DE570E"/>
                </a:solidFill>
                <a:latin typeface="Canva Sans Bold"/>
                <a:ea typeface="Canva Sans Bold"/>
                <a:cs typeface="Canva Sans Bold"/>
                <a:sym typeface="Canva Sans Bold"/>
              </a:rPr>
              <a:t>The calls consultation need an improvement so the call center can focus on a better training model to complete the consultation with better consumer satisfaction in a lesser span of time, eventually resulting in better ratings.</a:t>
            </a:r>
          </a:p>
        </p:txBody>
      </p:sp>
      <p:sp>
        <p:nvSpPr>
          <p:cNvPr id="3" name="Freeform 3"/>
          <p:cNvSpPr/>
          <p:nvPr/>
        </p:nvSpPr>
        <p:spPr>
          <a:xfrm>
            <a:off x="11531224" y="2006522"/>
            <a:ext cx="6182253" cy="6273955"/>
          </a:xfrm>
          <a:custGeom>
            <a:avLst/>
            <a:gdLst/>
            <a:ahLst/>
            <a:cxnLst/>
            <a:rect l="l" t="t" r="r" b="b"/>
            <a:pathLst>
              <a:path w="6182253" h="6273955">
                <a:moveTo>
                  <a:pt x="0" y="0"/>
                </a:moveTo>
                <a:lnTo>
                  <a:pt x="6182253" y="0"/>
                </a:lnTo>
                <a:lnTo>
                  <a:pt x="6182253" y="6273956"/>
                </a:lnTo>
                <a:lnTo>
                  <a:pt x="0" y="6273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785910" y="4052669"/>
            <a:ext cx="5672881" cy="2400300"/>
          </a:xfrm>
          <a:prstGeom prst="rect">
            <a:avLst/>
          </a:prstGeom>
        </p:spPr>
        <p:txBody>
          <a:bodyPr lIns="0" tIns="0" rIns="0" bIns="0" rtlCol="0" anchor="t">
            <a:spAutoFit/>
          </a:bodyPr>
          <a:lstStyle/>
          <a:p>
            <a:pPr algn="ctr">
              <a:lnSpc>
                <a:spcPts val="6151"/>
              </a:lnSpc>
            </a:pPr>
            <a:r>
              <a:rPr lang="en-US" sz="5126" b="1">
                <a:solidFill>
                  <a:srgbClr val="FFFFFF"/>
                </a:solidFill>
                <a:latin typeface="Telegraf Bold"/>
                <a:ea typeface="Telegraf Bold"/>
                <a:cs typeface="Telegraf Bold"/>
                <a:sym typeface="Telegraf Bold"/>
              </a:rPr>
              <a:t>Conclusion</a:t>
            </a:r>
          </a:p>
          <a:p>
            <a:pPr algn="ctr">
              <a:lnSpc>
                <a:spcPts val="6151"/>
              </a:lnSpc>
            </a:pPr>
            <a:r>
              <a:rPr lang="en-US" sz="5126" b="1">
                <a:solidFill>
                  <a:srgbClr val="FFFFFF"/>
                </a:solidFill>
                <a:latin typeface="Telegraf Bold"/>
                <a:ea typeface="Telegraf Bold"/>
                <a:cs typeface="Telegraf Bold"/>
                <a:sym typeface="Telegraf Bold"/>
              </a:rPr>
              <a:t>&amp; Recomendations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18"/>
          <p:cNvPicPr preferRelativeResize="0"/>
          <p:nvPr/>
        </p:nvPicPr>
        <p:blipFill rotWithShape="1">
          <a:blip r:embed="rId3">
            <a:alphaModFix/>
          </a:blip>
          <a:srcRect/>
          <a:stretch/>
        </p:blipFill>
        <p:spPr>
          <a:xfrm>
            <a:off x="3057501" y="1714500"/>
            <a:ext cx="121729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9925" y="446540"/>
            <a:ext cx="16439375" cy="2209418"/>
            <a:chOff x="0" y="0"/>
            <a:chExt cx="5997128" cy="806001"/>
          </a:xfrm>
        </p:grpSpPr>
        <p:sp>
          <p:nvSpPr>
            <p:cNvPr id="3" name="Freeform 3"/>
            <p:cNvSpPr/>
            <p:nvPr/>
          </p:nvSpPr>
          <p:spPr>
            <a:xfrm>
              <a:off x="0" y="0"/>
              <a:ext cx="5997129" cy="806001"/>
            </a:xfrm>
            <a:custGeom>
              <a:avLst/>
              <a:gdLst/>
              <a:ahLst/>
              <a:cxnLst/>
              <a:rect l="l" t="t" r="r" b="b"/>
              <a:pathLst>
                <a:path w="5997129" h="806001">
                  <a:moveTo>
                    <a:pt x="0" y="0"/>
                  </a:moveTo>
                  <a:lnTo>
                    <a:pt x="5997129" y="0"/>
                  </a:lnTo>
                  <a:lnTo>
                    <a:pt x="5997129" y="806001"/>
                  </a:lnTo>
                  <a:lnTo>
                    <a:pt x="0" y="806001"/>
                  </a:lnTo>
                  <a:close/>
                </a:path>
              </a:pathLst>
            </a:custGeom>
            <a:solidFill>
              <a:srgbClr val="FFFFFF"/>
            </a:solidFill>
          </p:spPr>
        </p:sp>
      </p:grpSp>
      <p:sp>
        <p:nvSpPr>
          <p:cNvPr id="4" name="Freeform 4"/>
          <p:cNvSpPr/>
          <p:nvPr/>
        </p:nvSpPr>
        <p:spPr>
          <a:xfrm>
            <a:off x="11444651" y="9592729"/>
            <a:ext cx="7147788" cy="1728465"/>
          </a:xfrm>
          <a:custGeom>
            <a:avLst/>
            <a:gdLst/>
            <a:ahLst/>
            <a:cxnLst/>
            <a:rect l="l" t="t" r="r" b="b"/>
            <a:pathLst>
              <a:path w="7147788" h="1728465">
                <a:moveTo>
                  <a:pt x="0" y="0"/>
                </a:moveTo>
                <a:lnTo>
                  <a:pt x="7147787" y="0"/>
                </a:lnTo>
                <a:lnTo>
                  <a:pt x="7147787" y="1728465"/>
                </a:lnTo>
                <a:lnTo>
                  <a:pt x="0" y="172846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5" name="Freeform 5"/>
          <p:cNvSpPr/>
          <p:nvPr/>
        </p:nvSpPr>
        <p:spPr>
          <a:xfrm>
            <a:off x="11702764" y="8942224"/>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6" name="Freeform 6"/>
          <p:cNvSpPr/>
          <p:nvPr/>
        </p:nvSpPr>
        <p:spPr>
          <a:xfrm>
            <a:off x="3318882" y="-411324"/>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08297" y="158885"/>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679970" y="2216038"/>
            <a:ext cx="3494859" cy="3699239"/>
            <a:chOff x="0" y="0"/>
            <a:chExt cx="4659812" cy="4932318"/>
          </a:xfrm>
        </p:grpSpPr>
        <p:grpSp>
          <p:nvGrpSpPr>
            <p:cNvPr id="9" name="Group 9"/>
            <p:cNvGrpSpPr/>
            <p:nvPr/>
          </p:nvGrpSpPr>
          <p:grpSpPr>
            <a:xfrm>
              <a:off x="0" y="0"/>
              <a:ext cx="4659812" cy="4932318"/>
              <a:chOff x="0" y="0"/>
              <a:chExt cx="920457" cy="974285"/>
            </a:xfrm>
          </p:grpSpPr>
          <p:sp>
            <p:nvSpPr>
              <p:cNvPr id="10" name="Freeform 10"/>
              <p:cNvSpPr/>
              <p:nvPr/>
            </p:nvSpPr>
            <p:spPr>
              <a:xfrm>
                <a:off x="0" y="0"/>
                <a:ext cx="920457" cy="974285"/>
              </a:xfrm>
              <a:custGeom>
                <a:avLst/>
                <a:gdLst/>
                <a:ahLst/>
                <a:cxnLst/>
                <a:rect l="l" t="t" r="r" b="b"/>
                <a:pathLst>
                  <a:path w="920457" h="974285">
                    <a:moveTo>
                      <a:pt x="112977" y="0"/>
                    </a:moveTo>
                    <a:lnTo>
                      <a:pt x="807480" y="0"/>
                    </a:lnTo>
                    <a:cubicBezTo>
                      <a:pt x="869875" y="0"/>
                      <a:pt x="920457" y="50581"/>
                      <a:pt x="920457" y="112977"/>
                    </a:cubicBezTo>
                    <a:lnTo>
                      <a:pt x="920457" y="861308"/>
                    </a:lnTo>
                    <a:cubicBezTo>
                      <a:pt x="920457" y="923704"/>
                      <a:pt x="869875" y="974285"/>
                      <a:pt x="807480" y="974285"/>
                    </a:cubicBezTo>
                    <a:lnTo>
                      <a:pt x="112977" y="974285"/>
                    </a:lnTo>
                    <a:cubicBezTo>
                      <a:pt x="50581" y="974285"/>
                      <a:pt x="0" y="923704"/>
                      <a:pt x="0" y="861308"/>
                    </a:cubicBezTo>
                    <a:lnTo>
                      <a:pt x="0" y="112977"/>
                    </a:lnTo>
                    <a:cubicBezTo>
                      <a:pt x="0" y="50581"/>
                      <a:pt x="50581" y="0"/>
                      <a:pt x="112977" y="0"/>
                    </a:cubicBezTo>
                    <a:close/>
                  </a:path>
                </a:pathLst>
              </a:custGeom>
              <a:solidFill>
                <a:srgbClr val="DE570E"/>
              </a:solidFill>
            </p:spPr>
          </p:sp>
          <p:sp>
            <p:nvSpPr>
              <p:cNvPr id="11" name="TextBox 11"/>
              <p:cNvSpPr txBox="1"/>
              <p:nvPr/>
            </p:nvSpPr>
            <p:spPr>
              <a:xfrm>
                <a:off x="0" y="-47625"/>
                <a:ext cx="920457" cy="102191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611852" y="353819"/>
              <a:ext cx="3436108" cy="4224681"/>
              <a:chOff x="0" y="0"/>
              <a:chExt cx="510944" cy="628203"/>
            </a:xfrm>
          </p:grpSpPr>
          <p:sp>
            <p:nvSpPr>
              <p:cNvPr id="13" name="Freeform 13"/>
              <p:cNvSpPr/>
              <p:nvPr/>
            </p:nvSpPr>
            <p:spPr>
              <a:xfrm>
                <a:off x="0" y="0"/>
                <a:ext cx="510944" cy="628203"/>
              </a:xfrm>
              <a:custGeom>
                <a:avLst/>
                <a:gdLst/>
                <a:ahLst/>
                <a:cxnLst/>
                <a:rect l="l" t="t" r="r" b="b"/>
                <a:pathLst>
                  <a:path w="510944" h="628203">
                    <a:moveTo>
                      <a:pt x="69095" y="0"/>
                    </a:moveTo>
                    <a:lnTo>
                      <a:pt x="441848" y="0"/>
                    </a:lnTo>
                    <a:cubicBezTo>
                      <a:pt x="460174" y="0"/>
                      <a:pt x="477748" y="7280"/>
                      <a:pt x="490706" y="20238"/>
                    </a:cubicBezTo>
                    <a:cubicBezTo>
                      <a:pt x="503664" y="33195"/>
                      <a:pt x="510944" y="50770"/>
                      <a:pt x="510944" y="69095"/>
                    </a:cubicBezTo>
                    <a:lnTo>
                      <a:pt x="510944" y="559108"/>
                    </a:lnTo>
                    <a:cubicBezTo>
                      <a:pt x="510944" y="577433"/>
                      <a:pt x="503664" y="595008"/>
                      <a:pt x="490706" y="607966"/>
                    </a:cubicBezTo>
                    <a:cubicBezTo>
                      <a:pt x="477748" y="620924"/>
                      <a:pt x="460174" y="628203"/>
                      <a:pt x="441848" y="628203"/>
                    </a:cubicBezTo>
                    <a:lnTo>
                      <a:pt x="69095" y="628203"/>
                    </a:lnTo>
                    <a:cubicBezTo>
                      <a:pt x="50770" y="628203"/>
                      <a:pt x="33195" y="620924"/>
                      <a:pt x="20238" y="607966"/>
                    </a:cubicBezTo>
                    <a:cubicBezTo>
                      <a:pt x="7280" y="595008"/>
                      <a:pt x="0" y="577433"/>
                      <a:pt x="0" y="559108"/>
                    </a:cubicBezTo>
                    <a:lnTo>
                      <a:pt x="0" y="69095"/>
                    </a:lnTo>
                    <a:cubicBezTo>
                      <a:pt x="0" y="50770"/>
                      <a:pt x="7280" y="33195"/>
                      <a:pt x="20238" y="20238"/>
                    </a:cubicBezTo>
                    <a:cubicBezTo>
                      <a:pt x="33195" y="7280"/>
                      <a:pt x="50770" y="0"/>
                      <a:pt x="69095" y="0"/>
                    </a:cubicBezTo>
                    <a:close/>
                  </a:path>
                </a:pathLst>
              </a:custGeom>
              <a:blipFill>
                <a:blip r:embed="rId8"/>
                <a:stretch>
                  <a:fillRect l="-11474" r="-11474"/>
                </a:stretch>
              </a:blipFill>
            </p:spPr>
          </p:sp>
        </p:grpSp>
      </p:grpSp>
      <p:sp>
        <p:nvSpPr>
          <p:cNvPr id="14" name="Freeform 14"/>
          <p:cNvSpPr/>
          <p:nvPr/>
        </p:nvSpPr>
        <p:spPr>
          <a:xfrm>
            <a:off x="12552993" y="6208782"/>
            <a:ext cx="5098426" cy="3114675"/>
          </a:xfrm>
          <a:custGeom>
            <a:avLst/>
            <a:gdLst/>
            <a:ahLst/>
            <a:cxnLst/>
            <a:rect l="l" t="t" r="r" b="b"/>
            <a:pathLst>
              <a:path w="5098426" h="3114675">
                <a:moveTo>
                  <a:pt x="0" y="0"/>
                </a:moveTo>
                <a:lnTo>
                  <a:pt x="5098426" y="0"/>
                </a:lnTo>
                <a:lnTo>
                  <a:pt x="5098426" y="3114675"/>
                </a:lnTo>
                <a:lnTo>
                  <a:pt x="0" y="31146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2223020" y="962025"/>
            <a:ext cx="13395565" cy="962025"/>
          </a:xfrm>
          <a:prstGeom prst="rect">
            <a:avLst/>
          </a:prstGeom>
        </p:spPr>
        <p:txBody>
          <a:bodyPr lIns="0" tIns="0" rIns="0" bIns="0" rtlCol="0" anchor="t">
            <a:spAutoFit/>
          </a:bodyPr>
          <a:lstStyle/>
          <a:p>
            <a:pPr marL="0" lvl="0" indent="0" algn="ctr">
              <a:lnSpc>
                <a:spcPts val="7080"/>
              </a:lnSpc>
              <a:spcBef>
                <a:spcPct val="0"/>
              </a:spcBef>
            </a:pPr>
            <a:r>
              <a:rPr lang="en-US" sz="5900" b="1">
                <a:solidFill>
                  <a:srgbClr val="DE570E"/>
                </a:solidFill>
                <a:latin typeface="Telegraf Bold"/>
                <a:ea typeface="Telegraf Bold"/>
                <a:cs typeface="Telegraf Bold"/>
                <a:sym typeface="Telegraf Bold"/>
              </a:rPr>
              <a:t>Introduction to Astro-sage</a:t>
            </a:r>
          </a:p>
        </p:txBody>
      </p:sp>
      <p:sp>
        <p:nvSpPr>
          <p:cNvPr id="16" name="TextBox 16"/>
          <p:cNvSpPr txBox="1"/>
          <p:nvPr/>
        </p:nvSpPr>
        <p:spPr>
          <a:xfrm>
            <a:off x="5028266" y="2875032"/>
            <a:ext cx="10590320" cy="2333625"/>
          </a:xfrm>
          <a:prstGeom prst="rect">
            <a:avLst/>
          </a:prstGeom>
        </p:spPr>
        <p:txBody>
          <a:bodyPr lIns="0" tIns="0" rIns="0" bIns="0" rtlCol="0" anchor="t">
            <a:spAutoFit/>
          </a:bodyPr>
          <a:lstStyle/>
          <a:p>
            <a:pPr marL="0" lvl="0" indent="0" algn="l">
              <a:lnSpc>
                <a:spcPts val="4561"/>
              </a:lnSpc>
              <a:spcBef>
                <a:spcPct val="0"/>
              </a:spcBef>
            </a:pPr>
            <a:r>
              <a:rPr lang="en-US" sz="3801" u="none" strike="noStrike">
                <a:solidFill>
                  <a:srgbClr val="DE570E"/>
                </a:solidFill>
                <a:latin typeface="Telegraf"/>
                <a:ea typeface="Telegraf"/>
                <a:cs typeface="Telegraf"/>
                <a:sym typeface="Telegraf"/>
              </a:rPr>
              <a:t>AstroSage is a website and app that provides astrology services, including horoscope matching, birth chart generation, and AI astrologers.</a:t>
            </a:r>
          </a:p>
        </p:txBody>
      </p:sp>
      <p:sp>
        <p:nvSpPr>
          <p:cNvPr id="17" name="TextBox 17"/>
          <p:cNvSpPr txBox="1"/>
          <p:nvPr/>
        </p:nvSpPr>
        <p:spPr>
          <a:xfrm>
            <a:off x="1028700" y="6562665"/>
            <a:ext cx="9887184" cy="1114736"/>
          </a:xfrm>
          <a:prstGeom prst="rect">
            <a:avLst/>
          </a:prstGeom>
        </p:spPr>
        <p:txBody>
          <a:bodyPr lIns="0" tIns="0" rIns="0" bIns="0" rtlCol="0" anchor="t">
            <a:spAutoFit/>
          </a:bodyPr>
          <a:lstStyle/>
          <a:p>
            <a:pPr marL="0" lvl="0" indent="0" algn="l">
              <a:lnSpc>
                <a:spcPts val="4258"/>
              </a:lnSpc>
              <a:spcBef>
                <a:spcPct val="0"/>
              </a:spcBef>
            </a:pPr>
            <a:r>
              <a:rPr lang="en-US" sz="3548">
                <a:solidFill>
                  <a:srgbClr val="DE570E"/>
                </a:solidFill>
                <a:latin typeface="Telegraf"/>
                <a:ea typeface="Telegraf"/>
                <a:cs typeface="Telegraf"/>
                <a:sym typeface="Telegraf"/>
              </a:rPr>
              <a:t>AstroSage is used by many astrologers to create birth charts and match horoscopes.</a:t>
            </a:r>
          </a:p>
        </p:txBody>
      </p:sp>
      <p:sp>
        <p:nvSpPr>
          <p:cNvPr id="18" name="TextBox 18"/>
          <p:cNvSpPr txBox="1"/>
          <p:nvPr/>
        </p:nvSpPr>
        <p:spPr>
          <a:xfrm>
            <a:off x="1028700" y="7825438"/>
            <a:ext cx="10046855" cy="1528110"/>
          </a:xfrm>
          <a:prstGeom prst="rect">
            <a:avLst/>
          </a:prstGeom>
        </p:spPr>
        <p:txBody>
          <a:bodyPr lIns="0" tIns="0" rIns="0" bIns="0" rtlCol="0" anchor="t">
            <a:spAutoFit/>
          </a:bodyPr>
          <a:lstStyle/>
          <a:p>
            <a:pPr marL="0" lvl="0" indent="0" algn="l">
              <a:lnSpc>
                <a:spcPts val="3938"/>
              </a:lnSpc>
              <a:spcBef>
                <a:spcPct val="0"/>
              </a:spcBef>
            </a:pPr>
            <a:r>
              <a:rPr lang="en-US" sz="3282">
                <a:solidFill>
                  <a:srgbClr val="DE570E"/>
                </a:solidFill>
                <a:latin typeface="Telegraf"/>
                <a:ea typeface="Telegraf"/>
                <a:cs typeface="Telegraf"/>
                <a:sym typeface="Telegraf"/>
              </a:rPr>
              <a:t>AstroSage is used by Hindus to make decisions about marriage, opening a business, or moving to a new home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895970" y="291782"/>
            <a:ext cx="9009410" cy="1907038"/>
            <a:chOff x="0" y="0"/>
            <a:chExt cx="3286657" cy="695693"/>
          </a:xfrm>
        </p:grpSpPr>
        <p:sp>
          <p:nvSpPr>
            <p:cNvPr id="4" name="Freeform 4"/>
            <p:cNvSpPr/>
            <p:nvPr/>
          </p:nvSpPr>
          <p:spPr>
            <a:xfrm>
              <a:off x="0" y="0"/>
              <a:ext cx="3286657" cy="695693"/>
            </a:xfrm>
            <a:custGeom>
              <a:avLst/>
              <a:gdLst/>
              <a:ahLst/>
              <a:cxnLst/>
              <a:rect l="l" t="t" r="r" b="b"/>
              <a:pathLst>
                <a:path w="3286657" h="695693">
                  <a:moveTo>
                    <a:pt x="0" y="0"/>
                  </a:moveTo>
                  <a:lnTo>
                    <a:pt x="3286657" y="0"/>
                  </a:lnTo>
                  <a:lnTo>
                    <a:pt x="3286657" y="695693"/>
                  </a:lnTo>
                  <a:lnTo>
                    <a:pt x="0" y="695693"/>
                  </a:lnTo>
                  <a:close/>
                </a:path>
              </a:pathLst>
            </a:custGeom>
            <a:solidFill>
              <a:srgbClr val="FFFFFF"/>
            </a:solidFill>
          </p:spPr>
        </p:sp>
      </p:grpSp>
      <p:grpSp>
        <p:nvGrpSpPr>
          <p:cNvPr id="5" name="Group 5"/>
          <p:cNvGrpSpPr/>
          <p:nvPr/>
        </p:nvGrpSpPr>
        <p:grpSpPr>
          <a:xfrm>
            <a:off x="516595" y="2890478"/>
            <a:ext cx="9009410" cy="5787794"/>
            <a:chOff x="0" y="0"/>
            <a:chExt cx="3286657" cy="2111403"/>
          </a:xfrm>
        </p:grpSpPr>
        <p:sp>
          <p:nvSpPr>
            <p:cNvPr id="6" name="Freeform 6"/>
            <p:cNvSpPr/>
            <p:nvPr/>
          </p:nvSpPr>
          <p:spPr>
            <a:xfrm>
              <a:off x="0" y="0"/>
              <a:ext cx="3286657" cy="2111403"/>
            </a:xfrm>
            <a:custGeom>
              <a:avLst/>
              <a:gdLst/>
              <a:ahLst/>
              <a:cxnLst/>
              <a:rect l="l" t="t" r="r" b="b"/>
              <a:pathLst>
                <a:path w="3286657" h="2111403">
                  <a:moveTo>
                    <a:pt x="0" y="0"/>
                  </a:moveTo>
                  <a:lnTo>
                    <a:pt x="3286657" y="0"/>
                  </a:lnTo>
                  <a:lnTo>
                    <a:pt x="3286657" y="2111403"/>
                  </a:lnTo>
                  <a:lnTo>
                    <a:pt x="0" y="2111403"/>
                  </a:lnTo>
                  <a:close/>
                </a:path>
              </a:pathLst>
            </a:custGeom>
            <a:solidFill>
              <a:srgbClr val="FFFFFF"/>
            </a:solidFill>
          </p:spPr>
        </p:sp>
      </p:grpSp>
      <p:grpSp>
        <p:nvGrpSpPr>
          <p:cNvPr id="7" name="Group 7"/>
          <p:cNvGrpSpPr/>
          <p:nvPr/>
        </p:nvGrpSpPr>
        <p:grpSpPr>
          <a:xfrm>
            <a:off x="10261150" y="657204"/>
            <a:ext cx="7087021" cy="8045795"/>
            <a:chOff x="0" y="0"/>
            <a:chExt cx="2585364" cy="2935128"/>
          </a:xfrm>
        </p:grpSpPr>
        <p:sp>
          <p:nvSpPr>
            <p:cNvPr id="8" name="Freeform 8"/>
            <p:cNvSpPr/>
            <p:nvPr/>
          </p:nvSpPr>
          <p:spPr>
            <a:xfrm>
              <a:off x="0" y="0"/>
              <a:ext cx="2585364" cy="2935128"/>
            </a:xfrm>
            <a:custGeom>
              <a:avLst/>
              <a:gdLst/>
              <a:ahLst/>
              <a:cxnLst/>
              <a:rect l="l" t="t" r="r" b="b"/>
              <a:pathLst>
                <a:path w="2585364" h="2935128">
                  <a:moveTo>
                    <a:pt x="0" y="0"/>
                  </a:moveTo>
                  <a:lnTo>
                    <a:pt x="2585364" y="0"/>
                  </a:lnTo>
                  <a:lnTo>
                    <a:pt x="2585364" y="2935128"/>
                  </a:lnTo>
                  <a:lnTo>
                    <a:pt x="0" y="2935128"/>
                  </a:lnTo>
                  <a:close/>
                </a:path>
              </a:pathLst>
            </a:custGeom>
            <a:solidFill>
              <a:srgbClr val="FFFFFF"/>
            </a:solidFill>
          </p:spPr>
        </p:sp>
      </p:grpSp>
      <p:grpSp>
        <p:nvGrpSpPr>
          <p:cNvPr id="9" name="Group 9"/>
          <p:cNvGrpSpPr/>
          <p:nvPr/>
        </p:nvGrpSpPr>
        <p:grpSpPr>
          <a:xfrm>
            <a:off x="10626673" y="1011978"/>
            <a:ext cx="6355975" cy="7351955"/>
            <a:chOff x="0" y="0"/>
            <a:chExt cx="8474633" cy="9802607"/>
          </a:xfrm>
        </p:grpSpPr>
        <p:pic>
          <p:nvPicPr>
            <p:cNvPr id="10" name="Picture 10"/>
            <p:cNvPicPr>
              <a:picLocks noChangeAspect="1"/>
            </p:cNvPicPr>
            <p:nvPr/>
          </p:nvPicPr>
          <p:blipFill>
            <a:blip r:embed="rId3"/>
            <a:srcRect t="11443" b="11443"/>
            <a:stretch>
              <a:fillRect/>
            </a:stretch>
          </p:blipFill>
          <p:spPr>
            <a:xfrm>
              <a:off x="0" y="0"/>
              <a:ext cx="8474633" cy="9802607"/>
            </a:xfrm>
            <a:prstGeom prst="rect">
              <a:avLst/>
            </a:prstGeom>
          </p:spPr>
        </p:pic>
      </p:grpSp>
      <p:sp>
        <p:nvSpPr>
          <p:cNvPr id="11" name="TextBox 11"/>
          <p:cNvSpPr txBox="1"/>
          <p:nvPr/>
        </p:nvSpPr>
        <p:spPr>
          <a:xfrm>
            <a:off x="1876134" y="616651"/>
            <a:ext cx="7049083" cy="1181100"/>
          </a:xfrm>
          <a:prstGeom prst="rect">
            <a:avLst/>
          </a:prstGeom>
        </p:spPr>
        <p:txBody>
          <a:bodyPr lIns="0" tIns="0" rIns="0" bIns="0" rtlCol="0" anchor="t">
            <a:spAutoFit/>
          </a:bodyPr>
          <a:lstStyle/>
          <a:p>
            <a:pPr marL="0" lvl="0" indent="0" algn="l">
              <a:lnSpc>
                <a:spcPts val="8760"/>
              </a:lnSpc>
              <a:spcBef>
                <a:spcPct val="0"/>
              </a:spcBef>
            </a:pPr>
            <a:r>
              <a:rPr lang="en-US" sz="7300" b="1">
                <a:solidFill>
                  <a:srgbClr val="DE570E"/>
                </a:solidFill>
                <a:latin typeface="Telegraf Bold"/>
                <a:ea typeface="Telegraf Bold"/>
                <a:cs typeface="Telegraf Bold"/>
                <a:sym typeface="Telegraf Bold"/>
              </a:rPr>
              <a:t>Data Overview</a:t>
            </a:r>
          </a:p>
        </p:txBody>
      </p:sp>
      <p:sp>
        <p:nvSpPr>
          <p:cNvPr id="12" name="Freeform 12"/>
          <p:cNvSpPr/>
          <p:nvPr/>
        </p:nvSpPr>
        <p:spPr>
          <a:xfrm>
            <a:off x="15301511" y="-207276"/>
            <a:ext cx="4876557" cy="1728961"/>
          </a:xfrm>
          <a:custGeom>
            <a:avLst/>
            <a:gdLst/>
            <a:ahLst/>
            <a:cxnLst/>
            <a:rect l="l" t="t" r="r" b="b"/>
            <a:pathLst>
              <a:path w="4876557" h="1728961">
                <a:moveTo>
                  <a:pt x="0" y="0"/>
                </a:moveTo>
                <a:lnTo>
                  <a:pt x="4876558" y="0"/>
                </a:lnTo>
                <a:lnTo>
                  <a:pt x="4876558"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10800000">
            <a:off x="8469322" y="9150674"/>
            <a:ext cx="4876557" cy="1728961"/>
          </a:xfrm>
          <a:custGeom>
            <a:avLst/>
            <a:gdLst/>
            <a:ahLst/>
            <a:cxnLst/>
            <a:rect l="l" t="t" r="r" b="b"/>
            <a:pathLst>
              <a:path w="4876557" h="1728961">
                <a:moveTo>
                  <a:pt x="0" y="0"/>
                </a:moveTo>
                <a:lnTo>
                  <a:pt x="4876557" y="0"/>
                </a:lnTo>
                <a:lnTo>
                  <a:pt x="4876557"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95787" y="291782"/>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255788" y="3192068"/>
            <a:ext cx="6497240" cy="833071"/>
          </a:xfrm>
          <a:prstGeom prst="rect">
            <a:avLst/>
          </a:prstGeom>
        </p:spPr>
        <p:txBody>
          <a:bodyPr lIns="0" tIns="0" rIns="0" bIns="0" rtlCol="0" anchor="t">
            <a:spAutoFit/>
          </a:bodyPr>
          <a:lstStyle/>
          <a:p>
            <a:pPr marL="529375" lvl="1" indent="-264687" algn="l">
              <a:lnSpc>
                <a:spcPts val="3432"/>
              </a:lnSpc>
              <a:buFont typeface="Arial"/>
              <a:buChar char="•"/>
            </a:pPr>
            <a:r>
              <a:rPr lang="en-US" sz="2451">
                <a:solidFill>
                  <a:srgbClr val="DE570E"/>
                </a:solidFill>
                <a:latin typeface="Canva Sans"/>
                <a:ea typeface="Canva Sans"/>
                <a:cs typeface="Canva Sans"/>
                <a:sym typeface="Canva Sans"/>
              </a:rPr>
              <a:t>There are 4 different consulataion service that Astrosage offers</a:t>
            </a:r>
          </a:p>
        </p:txBody>
      </p:sp>
      <p:sp>
        <p:nvSpPr>
          <p:cNvPr id="16" name="TextBox 16"/>
          <p:cNvSpPr txBox="1"/>
          <p:nvPr/>
        </p:nvSpPr>
        <p:spPr>
          <a:xfrm>
            <a:off x="1255788" y="4240390"/>
            <a:ext cx="6497240" cy="404446"/>
          </a:xfrm>
          <a:prstGeom prst="rect">
            <a:avLst/>
          </a:prstGeom>
        </p:spPr>
        <p:txBody>
          <a:bodyPr lIns="0" tIns="0" rIns="0" bIns="0" rtlCol="0" anchor="t">
            <a:spAutoFit/>
          </a:bodyPr>
          <a:lstStyle/>
          <a:p>
            <a:pPr marL="529375" lvl="1" indent="-264687" algn="l">
              <a:lnSpc>
                <a:spcPts val="3432"/>
              </a:lnSpc>
              <a:buFont typeface="Arial"/>
              <a:buChar char="•"/>
            </a:pPr>
            <a:r>
              <a:rPr lang="en-US" sz="2451">
                <a:solidFill>
                  <a:srgbClr val="DE570E"/>
                </a:solidFill>
                <a:latin typeface="Canva Sans"/>
                <a:ea typeface="Canva Sans"/>
                <a:cs typeface="Canva Sans"/>
                <a:sym typeface="Canva Sans"/>
              </a:rPr>
              <a:t>In total 149 Consultants are avialable.</a:t>
            </a:r>
          </a:p>
        </p:txBody>
      </p:sp>
      <p:sp>
        <p:nvSpPr>
          <p:cNvPr id="17" name="TextBox 17"/>
          <p:cNvSpPr txBox="1"/>
          <p:nvPr/>
        </p:nvSpPr>
        <p:spPr>
          <a:xfrm>
            <a:off x="1255788" y="4920164"/>
            <a:ext cx="6497240" cy="1690321"/>
          </a:xfrm>
          <a:prstGeom prst="rect">
            <a:avLst/>
          </a:prstGeom>
        </p:spPr>
        <p:txBody>
          <a:bodyPr lIns="0" tIns="0" rIns="0" bIns="0" rtlCol="0" anchor="t">
            <a:spAutoFit/>
          </a:bodyPr>
          <a:lstStyle/>
          <a:p>
            <a:pPr marL="529375" lvl="1" indent="-264687" algn="l">
              <a:lnSpc>
                <a:spcPts val="3432"/>
              </a:lnSpc>
              <a:buFont typeface="Arial"/>
              <a:buChar char="•"/>
            </a:pPr>
            <a:r>
              <a:rPr lang="en-US" sz="2451">
                <a:solidFill>
                  <a:srgbClr val="DE570E"/>
                </a:solidFill>
                <a:latin typeface="Canva Sans"/>
                <a:ea typeface="Canva Sans"/>
                <a:cs typeface="Canva Sans"/>
                <a:sym typeface="Canva Sans"/>
              </a:rPr>
              <a:t>A good dataset is important to understand the operational cost , customer satisfaction and trend in the sales of call center.</a:t>
            </a:r>
          </a:p>
        </p:txBody>
      </p:sp>
      <p:sp>
        <p:nvSpPr>
          <p:cNvPr id="18" name="TextBox 18"/>
          <p:cNvSpPr txBox="1"/>
          <p:nvPr/>
        </p:nvSpPr>
        <p:spPr>
          <a:xfrm>
            <a:off x="1255788" y="6836539"/>
            <a:ext cx="6497240" cy="1261696"/>
          </a:xfrm>
          <a:prstGeom prst="rect">
            <a:avLst/>
          </a:prstGeom>
        </p:spPr>
        <p:txBody>
          <a:bodyPr lIns="0" tIns="0" rIns="0" bIns="0" rtlCol="0" anchor="t">
            <a:spAutoFit/>
          </a:bodyPr>
          <a:lstStyle/>
          <a:p>
            <a:pPr marL="529375" lvl="1" indent="-264687" algn="l">
              <a:lnSpc>
                <a:spcPts val="3432"/>
              </a:lnSpc>
              <a:buFont typeface="Arial"/>
              <a:buChar char="•"/>
            </a:pPr>
            <a:r>
              <a:rPr lang="en-US" sz="2451">
                <a:solidFill>
                  <a:srgbClr val="DE570E"/>
                </a:solidFill>
                <a:latin typeface="Canva Sans"/>
                <a:ea typeface="Canva Sans"/>
                <a:cs typeface="Canva Sans"/>
                <a:sym typeface="Canva Sans"/>
              </a:rPr>
              <a:t>This dataset enable us to predict and suggest future investments to grow the sales Turnover.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905495" y="657204"/>
            <a:ext cx="6657733" cy="1906519"/>
            <a:chOff x="0" y="0"/>
            <a:chExt cx="2428759" cy="695503"/>
          </a:xfrm>
        </p:grpSpPr>
        <p:sp>
          <p:nvSpPr>
            <p:cNvPr id="4" name="Freeform 4"/>
            <p:cNvSpPr/>
            <p:nvPr/>
          </p:nvSpPr>
          <p:spPr>
            <a:xfrm>
              <a:off x="0" y="0"/>
              <a:ext cx="2428759" cy="695503"/>
            </a:xfrm>
            <a:custGeom>
              <a:avLst/>
              <a:gdLst/>
              <a:ahLst/>
              <a:cxnLst/>
              <a:rect l="l" t="t" r="r" b="b"/>
              <a:pathLst>
                <a:path w="2428759" h="695503">
                  <a:moveTo>
                    <a:pt x="0" y="0"/>
                  </a:moveTo>
                  <a:lnTo>
                    <a:pt x="2428759" y="0"/>
                  </a:lnTo>
                  <a:lnTo>
                    <a:pt x="2428759" y="695503"/>
                  </a:lnTo>
                  <a:lnTo>
                    <a:pt x="0" y="695503"/>
                  </a:lnTo>
                  <a:close/>
                </a:path>
              </a:pathLst>
            </a:custGeom>
            <a:solidFill>
              <a:srgbClr val="FFFFFF"/>
            </a:solidFill>
          </p:spPr>
        </p:sp>
      </p:grpSp>
      <p:grpSp>
        <p:nvGrpSpPr>
          <p:cNvPr id="5" name="Group 5"/>
          <p:cNvGrpSpPr/>
          <p:nvPr/>
        </p:nvGrpSpPr>
        <p:grpSpPr>
          <a:xfrm>
            <a:off x="10116533" y="1775482"/>
            <a:ext cx="7724783" cy="5768744"/>
            <a:chOff x="0" y="0"/>
            <a:chExt cx="2818022" cy="2104453"/>
          </a:xfrm>
        </p:grpSpPr>
        <p:sp>
          <p:nvSpPr>
            <p:cNvPr id="6" name="Freeform 6"/>
            <p:cNvSpPr/>
            <p:nvPr/>
          </p:nvSpPr>
          <p:spPr>
            <a:xfrm>
              <a:off x="0" y="0"/>
              <a:ext cx="2818022" cy="2104453"/>
            </a:xfrm>
            <a:custGeom>
              <a:avLst/>
              <a:gdLst/>
              <a:ahLst/>
              <a:cxnLst/>
              <a:rect l="l" t="t" r="r" b="b"/>
              <a:pathLst>
                <a:path w="2818022" h="2104453">
                  <a:moveTo>
                    <a:pt x="0" y="0"/>
                  </a:moveTo>
                  <a:lnTo>
                    <a:pt x="2818022" y="0"/>
                  </a:lnTo>
                  <a:lnTo>
                    <a:pt x="2818022" y="2104453"/>
                  </a:lnTo>
                  <a:lnTo>
                    <a:pt x="0" y="2104453"/>
                  </a:lnTo>
                  <a:close/>
                </a:path>
              </a:pathLst>
            </a:custGeom>
            <a:solidFill>
              <a:srgbClr val="FFFFFF"/>
            </a:solidFill>
          </p:spPr>
        </p:sp>
      </p:grpSp>
      <p:grpSp>
        <p:nvGrpSpPr>
          <p:cNvPr id="7" name="Group 7"/>
          <p:cNvGrpSpPr/>
          <p:nvPr/>
        </p:nvGrpSpPr>
        <p:grpSpPr>
          <a:xfrm>
            <a:off x="9908900" y="3235000"/>
            <a:ext cx="121908" cy="12190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9" name="Group 9"/>
          <p:cNvGrpSpPr/>
          <p:nvPr/>
        </p:nvGrpSpPr>
        <p:grpSpPr>
          <a:xfrm>
            <a:off x="10055579" y="7995212"/>
            <a:ext cx="121908" cy="121908"/>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1" name="TextBox 11"/>
          <p:cNvSpPr txBox="1"/>
          <p:nvPr/>
        </p:nvSpPr>
        <p:spPr>
          <a:xfrm>
            <a:off x="926069" y="1131033"/>
            <a:ext cx="6981839" cy="892186"/>
          </a:xfrm>
          <a:prstGeom prst="rect">
            <a:avLst/>
          </a:prstGeom>
        </p:spPr>
        <p:txBody>
          <a:bodyPr lIns="0" tIns="0" rIns="0" bIns="0" rtlCol="0" anchor="t">
            <a:spAutoFit/>
          </a:bodyPr>
          <a:lstStyle/>
          <a:p>
            <a:pPr algn="ctr">
              <a:lnSpc>
                <a:spcPts val="6500"/>
              </a:lnSpc>
            </a:pPr>
            <a:r>
              <a:rPr lang="en-US" sz="5416" b="1">
                <a:solidFill>
                  <a:srgbClr val="DE570E"/>
                </a:solidFill>
                <a:latin typeface="Telegraf Bold"/>
                <a:ea typeface="Telegraf Bold"/>
                <a:cs typeface="Telegraf Bold"/>
                <a:sym typeface="Telegraf Bold"/>
              </a:rPr>
              <a:t>Methodology</a:t>
            </a:r>
          </a:p>
        </p:txBody>
      </p:sp>
      <p:sp>
        <p:nvSpPr>
          <p:cNvPr id="12" name="Freeform 12"/>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3375866" y="3356908"/>
            <a:ext cx="4465450" cy="4114800"/>
            <a:chOff x="0" y="0"/>
            <a:chExt cx="5953933" cy="5486400"/>
          </a:xfrm>
        </p:grpSpPr>
        <p:sp>
          <p:nvSpPr>
            <p:cNvPr id="15" name="Freeform 15"/>
            <p:cNvSpPr/>
            <p:nvPr/>
          </p:nvSpPr>
          <p:spPr>
            <a:xfrm>
              <a:off x="0" y="0"/>
              <a:ext cx="5769637" cy="5486400"/>
            </a:xfrm>
            <a:custGeom>
              <a:avLst/>
              <a:gdLst/>
              <a:ahLst/>
              <a:cxnLst/>
              <a:rect l="l" t="t" r="r" b="b"/>
              <a:pathLst>
                <a:path w="5769637" h="5486400">
                  <a:moveTo>
                    <a:pt x="0" y="0"/>
                  </a:moveTo>
                  <a:lnTo>
                    <a:pt x="5769637" y="0"/>
                  </a:lnTo>
                  <a:lnTo>
                    <a:pt x="5769637" y="5486400"/>
                  </a:lnTo>
                  <a:lnTo>
                    <a:pt x="0" y="5486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84296" y="0"/>
              <a:ext cx="5769637" cy="5486400"/>
            </a:xfrm>
            <a:custGeom>
              <a:avLst/>
              <a:gdLst/>
              <a:ahLst/>
              <a:cxnLst/>
              <a:rect l="l" t="t" r="r" b="b"/>
              <a:pathLst>
                <a:path w="5769637" h="5486400">
                  <a:moveTo>
                    <a:pt x="0" y="0"/>
                  </a:moveTo>
                  <a:lnTo>
                    <a:pt x="5769637" y="0"/>
                  </a:lnTo>
                  <a:lnTo>
                    <a:pt x="5769637"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7" name="Freeform 17"/>
          <p:cNvSpPr/>
          <p:nvPr/>
        </p:nvSpPr>
        <p:spPr>
          <a:xfrm>
            <a:off x="10502988" y="2177746"/>
            <a:ext cx="2872879" cy="4114800"/>
          </a:xfrm>
          <a:custGeom>
            <a:avLst/>
            <a:gdLst/>
            <a:ahLst/>
            <a:cxnLst/>
            <a:rect l="l" t="t" r="r" b="b"/>
            <a:pathLst>
              <a:path w="2872879" h="4114800">
                <a:moveTo>
                  <a:pt x="0" y="0"/>
                </a:moveTo>
                <a:lnTo>
                  <a:pt x="2872878" y="0"/>
                </a:lnTo>
                <a:lnTo>
                  <a:pt x="287287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8" name="Group 18"/>
          <p:cNvGrpSpPr/>
          <p:nvPr/>
        </p:nvGrpSpPr>
        <p:grpSpPr>
          <a:xfrm>
            <a:off x="516595" y="2890478"/>
            <a:ext cx="9009410" cy="6367822"/>
            <a:chOff x="0" y="0"/>
            <a:chExt cx="3286657" cy="2322999"/>
          </a:xfrm>
        </p:grpSpPr>
        <p:sp>
          <p:nvSpPr>
            <p:cNvPr id="19" name="Freeform 19"/>
            <p:cNvSpPr/>
            <p:nvPr/>
          </p:nvSpPr>
          <p:spPr>
            <a:xfrm>
              <a:off x="0" y="0"/>
              <a:ext cx="3286657" cy="2322999"/>
            </a:xfrm>
            <a:custGeom>
              <a:avLst/>
              <a:gdLst/>
              <a:ahLst/>
              <a:cxnLst/>
              <a:rect l="l" t="t" r="r" b="b"/>
              <a:pathLst>
                <a:path w="3286657" h="2322999">
                  <a:moveTo>
                    <a:pt x="0" y="0"/>
                  </a:moveTo>
                  <a:lnTo>
                    <a:pt x="3286657" y="0"/>
                  </a:lnTo>
                  <a:lnTo>
                    <a:pt x="3286657" y="2322999"/>
                  </a:lnTo>
                  <a:lnTo>
                    <a:pt x="0" y="2322999"/>
                  </a:lnTo>
                  <a:close/>
                </a:path>
              </a:pathLst>
            </a:custGeom>
            <a:solidFill>
              <a:srgbClr val="FFFFFF"/>
            </a:solidFill>
          </p:spPr>
        </p:sp>
      </p:grpSp>
      <p:sp>
        <p:nvSpPr>
          <p:cNvPr id="20" name="TextBox 20"/>
          <p:cNvSpPr txBox="1"/>
          <p:nvPr/>
        </p:nvSpPr>
        <p:spPr>
          <a:xfrm>
            <a:off x="873784" y="3131095"/>
            <a:ext cx="8270216" cy="833071"/>
          </a:xfrm>
          <a:prstGeom prst="rect">
            <a:avLst/>
          </a:prstGeom>
        </p:spPr>
        <p:txBody>
          <a:bodyPr lIns="0" tIns="0" rIns="0" bIns="0" rtlCol="0" anchor="t">
            <a:spAutoFit/>
          </a:bodyPr>
          <a:lstStyle/>
          <a:p>
            <a:pPr marL="529375" lvl="1" indent="-264687" algn="l">
              <a:lnSpc>
                <a:spcPts val="3432"/>
              </a:lnSpc>
              <a:buFont typeface="Arial"/>
              <a:buChar char="•"/>
            </a:pPr>
            <a:r>
              <a:rPr lang="en-US" sz="2451">
                <a:solidFill>
                  <a:srgbClr val="DE570E"/>
                </a:solidFill>
                <a:latin typeface="Canva Sans"/>
                <a:ea typeface="Canva Sans"/>
                <a:cs typeface="Canva Sans"/>
                <a:sym typeface="Canva Sans"/>
              </a:rPr>
              <a:t>Data Cleaning -: Used spreadsheets functions like trim and Removing duplicates for data cleaning.</a:t>
            </a:r>
          </a:p>
        </p:txBody>
      </p:sp>
      <p:sp>
        <p:nvSpPr>
          <p:cNvPr id="21" name="TextBox 21"/>
          <p:cNvSpPr txBox="1"/>
          <p:nvPr/>
        </p:nvSpPr>
        <p:spPr>
          <a:xfrm>
            <a:off x="926069" y="4310429"/>
            <a:ext cx="8270216" cy="833071"/>
          </a:xfrm>
          <a:prstGeom prst="rect">
            <a:avLst/>
          </a:prstGeom>
        </p:spPr>
        <p:txBody>
          <a:bodyPr lIns="0" tIns="0" rIns="0" bIns="0" rtlCol="0" anchor="t">
            <a:spAutoFit/>
          </a:bodyPr>
          <a:lstStyle/>
          <a:p>
            <a:pPr marL="529375" lvl="1" indent="-264687" algn="l">
              <a:lnSpc>
                <a:spcPts val="3432"/>
              </a:lnSpc>
              <a:buFont typeface="Arial"/>
              <a:buChar char="•"/>
            </a:pPr>
            <a:r>
              <a:rPr lang="en-US" sz="2451">
                <a:solidFill>
                  <a:srgbClr val="DE570E"/>
                </a:solidFill>
                <a:latin typeface="Canva Sans"/>
                <a:ea typeface="Canva Sans"/>
                <a:cs typeface="Canva Sans"/>
                <a:sym typeface="Canva Sans"/>
              </a:rPr>
              <a:t>Data Enrichment -: Added new variables using Date functions for better analysis .</a:t>
            </a:r>
          </a:p>
        </p:txBody>
      </p:sp>
      <p:sp>
        <p:nvSpPr>
          <p:cNvPr id="22" name="TextBox 22"/>
          <p:cNvSpPr txBox="1"/>
          <p:nvPr/>
        </p:nvSpPr>
        <p:spPr>
          <a:xfrm>
            <a:off x="926069" y="5367815"/>
            <a:ext cx="8056058" cy="770546"/>
          </a:xfrm>
          <a:prstGeom prst="rect">
            <a:avLst/>
          </a:prstGeom>
        </p:spPr>
        <p:txBody>
          <a:bodyPr lIns="0" tIns="0" rIns="0" bIns="0" rtlCol="0" anchor="t">
            <a:spAutoFit/>
          </a:bodyPr>
          <a:lstStyle/>
          <a:p>
            <a:pPr marL="481397" lvl="1" indent="-240698" algn="l">
              <a:lnSpc>
                <a:spcPts val="3121"/>
              </a:lnSpc>
              <a:buFont typeface="Arial"/>
              <a:buChar char="•"/>
            </a:pPr>
            <a:r>
              <a:rPr lang="en-US" sz="2229">
                <a:solidFill>
                  <a:srgbClr val="DE570E"/>
                </a:solidFill>
                <a:latin typeface="Canva Sans"/>
                <a:ea typeface="Canva Sans"/>
                <a:cs typeface="Canva Sans"/>
                <a:sym typeface="Canva Sans"/>
              </a:rPr>
              <a:t>Customer Segmentation -: Used Sorting and Filtering to classify customers based on consultation type.</a:t>
            </a:r>
          </a:p>
        </p:txBody>
      </p:sp>
      <p:sp>
        <p:nvSpPr>
          <p:cNvPr id="23" name="TextBox 23"/>
          <p:cNvSpPr txBox="1"/>
          <p:nvPr/>
        </p:nvSpPr>
        <p:spPr>
          <a:xfrm>
            <a:off x="926069" y="6476058"/>
            <a:ext cx="8270216" cy="1136141"/>
          </a:xfrm>
          <a:prstGeom prst="rect">
            <a:avLst/>
          </a:prstGeom>
        </p:spPr>
        <p:txBody>
          <a:bodyPr lIns="0" tIns="0" rIns="0" bIns="0" rtlCol="0" anchor="t">
            <a:spAutoFit/>
          </a:bodyPr>
          <a:lstStyle/>
          <a:p>
            <a:pPr marL="463117" lvl="1" indent="-231558" algn="l">
              <a:lnSpc>
                <a:spcPts val="3003"/>
              </a:lnSpc>
              <a:buFont typeface="Arial"/>
              <a:buChar char="•"/>
            </a:pPr>
            <a:r>
              <a:rPr lang="en-US" sz="2145">
                <a:solidFill>
                  <a:srgbClr val="DE570E"/>
                </a:solidFill>
                <a:latin typeface="Canva Sans"/>
                <a:ea typeface="Canva Sans"/>
                <a:cs typeface="Canva Sans"/>
                <a:sym typeface="Canva Sans"/>
              </a:rPr>
              <a:t>Used Pivot tables to analyze the performance of consultants over different category type and ratings recieved on basis of consultations from users.</a:t>
            </a:r>
          </a:p>
        </p:txBody>
      </p:sp>
      <p:sp>
        <p:nvSpPr>
          <p:cNvPr id="24" name="TextBox 24"/>
          <p:cNvSpPr txBox="1"/>
          <p:nvPr/>
        </p:nvSpPr>
        <p:spPr>
          <a:xfrm>
            <a:off x="873784" y="7945574"/>
            <a:ext cx="8056058" cy="770546"/>
          </a:xfrm>
          <a:prstGeom prst="rect">
            <a:avLst/>
          </a:prstGeom>
        </p:spPr>
        <p:txBody>
          <a:bodyPr lIns="0" tIns="0" rIns="0" bIns="0" rtlCol="0" anchor="t">
            <a:spAutoFit/>
          </a:bodyPr>
          <a:lstStyle/>
          <a:p>
            <a:pPr marL="481397" lvl="1" indent="-240698" algn="l">
              <a:lnSpc>
                <a:spcPts val="3121"/>
              </a:lnSpc>
              <a:buFont typeface="Arial"/>
              <a:buChar char="•"/>
            </a:pPr>
            <a:r>
              <a:rPr lang="en-US" sz="2229">
                <a:solidFill>
                  <a:srgbClr val="DE570E"/>
                </a:solidFill>
                <a:latin typeface="Canva Sans"/>
                <a:ea typeface="Canva Sans"/>
                <a:cs typeface="Canva Sans"/>
                <a:sym typeface="Canva Sans"/>
              </a:rPr>
              <a:t>Visulaization -: Created interactive dashboard using different charts for detailed view of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495" y="656871"/>
            <a:ext cx="8045761" cy="1233493"/>
            <a:chOff x="0" y="0"/>
            <a:chExt cx="2935115" cy="449982"/>
          </a:xfrm>
        </p:grpSpPr>
        <p:sp>
          <p:nvSpPr>
            <p:cNvPr id="3" name="Freeform 3"/>
            <p:cNvSpPr/>
            <p:nvPr/>
          </p:nvSpPr>
          <p:spPr>
            <a:xfrm>
              <a:off x="0" y="0"/>
              <a:ext cx="2935115" cy="449982"/>
            </a:xfrm>
            <a:custGeom>
              <a:avLst/>
              <a:gdLst/>
              <a:ahLst/>
              <a:cxnLst/>
              <a:rect l="l" t="t" r="r" b="b"/>
              <a:pathLst>
                <a:path w="2935115" h="449982">
                  <a:moveTo>
                    <a:pt x="0" y="0"/>
                  </a:moveTo>
                  <a:lnTo>
                    <a:pt x="2935115" y="0"/>
                  </a:lnTo>
                  <a:lnTo>
                    <a:pt x="2935115" y="449982"/>
                  </a:lnTo>
                  <a:lnTo>
                    <a:pt x="0" y="449982"/>
                  </a:lnTo>
                  <a:close/>
                </a:path>
              </a:pathLst>
            </a:custGeom>
            <a:solidFill>
              <a:srgbClr val="FFFFFF"/>
            </a:solidFill>
          </p:spPr>
        </p:sp>
      </p:grpSp>
      <p:sp>
        <p:nvSpPr>
          <p:cNvPr id="4" name="Freeform 4"/>
          <p:cNvSpPr/>
          <p:nvPr/>
        </p:nvSpPr>
        <p:spPr>
          <a:xfrm flipH="1">
            <a:off x="-883630" y="9558089"/>
            <a:ext cx="4111803" cy="1457821"/>
          </a:xfrm>
          <a:custGeom>
            <a:avLst/>
            <a:gdLst/>
            <a:ahLst/>
            <a:cxnLst/>
            <a:rect l="l" t="t" r="r" b="b"/>
            <a:pathLst>
              <a:path w="4111803" h="1457821">
                <a:moveTo>
                  <a:pt x="4111804" y="0"/>
                </a:moveTo>
                <a:lnTo>
                  <a:pt x="0" y="0"/>
                </a:lnTo>
                <a:lnTo>
                  <a:pt x="0" y="1457822"/>
                </a:lnTo>
                <a:lnTo>
                  <a:pt x="4111804" y="1457822"/>
                </a:lnTo>
                <a:lnTo>
                  <a:pt x="411180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441250" y="656871"/>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432853" y="2026618"/>
            <a:ext cx="9763418" cy="6971261"/>
            <a:chOff x="0" y="0"/>
            <a:chExt cx="2294294" cy="1638168"/>
          </a:xfrm>
        </p:grpSpPr>
        <p:sp>
          <p:nvSpPr>
            <p:cNvPr id="7" name="Freeform 7"/>
            <p:cNvSpPr/>
            <p:nvPr/>
          </p:nvSpPr>
          <p:spPr>
            <a:xfrm>
              <a:off x="0" y="0"/>
              <a:ext cx="2294294" cy="1638168"/>
            </a:xfrm>
            <a:custGeom>
              <a:avLst/>
              <a:gdLst/>
              <a:ahLst/>
              <a:cxnLst/>
              <a:rect l="l" t="t" r="r" b="b"/>
              <a:pathLst>
                <a:path w="2294294" h="1638168">
                  <a:moveTo>
                    <a:pt x="40441" y="0"/>
                  </a:moveTo>
                  <a:lnTo>
                    <a:pt x="2253853" y="0"/>
                  </a:lnTo>
                  <a:cubicBezTo>
                    <a:pt x="2276188" y="0"/>
                    <a:pt x="2294294" y="18106"/>
                    <a:pt x="2294294" y="40441"/>
                  </a:cubicBezTo>
                  <a:lnTo>
                    <a:pt x="2294294" y="1597728"/>
                  </a:lnTo>
                  <a:cubicBezTo>
                    <a:pt x="2294294" y="1608453"/>
                    <a:pt x="2290033" y="1618740"/>
                    <a:pt x="2282449" y="1626324"/>
                  </a:cubicBezTo>
                  <a:cubicBezTo>
                    <a:pt x="2274865" y="1633908"/>
                    <a:pt x="2264579" y="1638168"/>
                    <a:pt x="2253853" y="1638168"/>
                  </a:cubicBezTo>
                  <a:lnTo>
                    <a:pt x="40441" y="1638168"/>
                  </a:lnTo>
                  <a:cubicBezTo>
                    <a:pt x="29715" y="1638168"/>
                    <a:pt x="19429" y="1633908"/>
                    <a:pt x="11845" y="1626324"/>
                  </a:cubicBezTo>
                  <a:cubicBezTo>
                    <a:pt x="4261" y="1618740"/>
                    <a:pt x="0" y="1608453"/>
                    <a:pt x="0" y="1597728"/>
                  </a:cubicBezTo>
                  <a:lnTo>
                    <a:pt x="0" y="40441"/>
                  </a:lnTo>
                  <a:cubicBezTo>
                    <a:pt x="0" y="29715"/>
                    <a:pt x="4261" y="19429"/>
                    <a:pt x="11845" y="11845"/>
                  </a:cubicBezTo>
                  <a:cubicBezTo>
                    <a:pt x="19429" y="4261"/>
                    <a:pt x="29715" y="0"/>
                    <a:pt x="40441" y="0"/>
                  </a:cubicBezTo>
                  <a:close/>
                </a:path>
              </a:pathLst>
            </a:custGeom>
            <a:solidFill>
              <a:srgbClr val="DE570E"/>
            </a:solidFill>
          </p:spPr>
        </p:sp>
        <p:sp>
          <p:nvSpPr>
            <p:cNvPr id="8" name="TextBox 8"/>
            <p:cNvSpPr txBox="1"/>
            <p:nvPr/>
          </p:nvSpPr>
          <p:spPr>
            <a:xfrm>
              <a:off x="0" y="-47625"/>
              <a:ext cx="2294294" cy="1685793"/>
            </a:xfrm>
            <a:prstGeom prst="rect">
              <a:avLst/>
            </a:prstGeom>
          </p:spPr>
          <p:txBody>
            <a:bodyPr lIns="50800" tIns="50800" rIns="50800" bIns="50800" rtlCol="0" anchor="ctr"/>
            <a:lstStyle/>
            <a:p>
              <a:pPr algn="ctr">
                <a:lnSpc>
                  <a:spcPts val="2100"/>
                </a:lnSpc>
              </a:pPr>
              <a:endParaRPr/>
            </a:p>
          </p:txBody>
        </p:sp>
      </p:grpSp>
      <p:sp>
        <p:nvSpPr>
          <p:cNvPr id="9" name="Freeform 9"/>
          <p:cNvSpPr/>
          <p:nvPr/>
        </p:nvSpPr>
        <p:spPr>
          <a:xfrm>
            <a:off x="587084" y="4917542"/>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853195" y="2401008"/>
            <a:ext cx="8979975" cy="6237998"/>
          </a:xfrm>
          <a:custGeom>
            <a:avLst/>
            <a:gdLst/>
            <a:ahLst/>
            <a:cxnLst/>
            <a:rect l="l" t="t" r="r" b="b"/>
            <a:pathLst>
              <a:path w="8979975" h="6237998">
                <a:moveTo>
                  <a:pt x="0" y="0"/>
                </a:moveTo>
                <a:lnTo>
                  <a:pt x="8979976" y="0"/>
                </a:lnTo>
                <a:lnTo>
                  <a:pt x="8979976" y="6237998"/>
                </a:lnTo>
                <a:lnTo>
                  <a:pt x="0" y="6237998"/>
                </a:lnTo>
                <a:lnTo>
                  <a:pt x="0" y="0"/>
                </a:lnTo>
                <a:close/>
              </a:path>
            </a:pathLst>
          </a:custGeom>
          <a:blipFill>
            <a:blip r:embed="rId6"/>
            <a:stretch>
              <a:fillRect/>
            </a:stretch>
          </a:blipFill>
        </p:spPr>
      </p:sp>
      <p:sp>
        <p:nvSpPr>
          <p:cNvPr id="11" name="TextBox 11"/>
          <p:cNvSpPr txBox="1"/>
          <p:nvPr/>
        </p:nvSpPr>
        <p:spPr>
          <a:xfrm>
            <a:off x="1028700" y="809000"/>
            <a:ext cx="4398947" cy="895350"/>
          </a:xfrm>
          <a:prstGeom prst="rect">
            <a:avLst/>
          </a:prstGeom>
        </p:spPr>
        <p:txBody>
          <a:bodyPr lIns="0" tIns="0" rIns="0" bIns="0" rtlCol="0" anchor="t">
            <a:spAutoFit/>
          </a:bodyPr>
          <a:lstStyle/>
          <a:p>
            <a:pPr algn="l">
              <a:lnSpc>
                <a:spcPts val="6599"/>
              </a:lnSpc>
            </a:pPr>
            <a:r>
              <a:rPr lang="en-US" sz="5499" b="1">
                <a:solidFill>
                  <a:srgbClr val="DE570E"/>
                </a:solidFill>
                <a:latin typeface="Telegraf Bold"/>
                <a:ea typeface="Telegraf Bold"/>
                <a:cs typeface="Telegraf Bold"/>
                <a:sym typeface="Telegraf Bold"/>
              </a:rPr>
              <a:t>Key Metrics</a:t>
            </a:r>
          </a:p>
        </p:txBody>
      </p:sp>
      <p:sp>
        <p:nvSpPr>
          <p:cNvPr id="12" name="TextBox 12"/>
          <p:cNvSpPr txBox="1"/>
          <p:nvPr/>
        </p:nvSpPr>
        <p:spPr>
          <a:xfrm>
            <a:off x="10196271" y="2830336"/>
            <a:ext cx="7686595" cy="1260055"/>
          </a:xfrm>
          <a:prstGeom prst="rect">
            <a:avLst/>
          </a:prstGeom>
        </p:spPr>
        <p:txBody>
          <a:bodyPr lIns="0" tIns="0" rIns="0" bIns="0" rtlCol="0" anchor="t">
            <a:spAutoFit/>
          </a:bodyPr>
          <a:lstStyle/>
          <a:p>
            <a:pPr marL="785467" lvl="1" indent="-392733" algn="l">
              <a:lnSpc>
                <a:spcPts val="5093"/>
              </a:lnSpc>
              <a:buFont typeface="Arial"/>
              <a:buChar char="•"/>
            </a:pPr>
            <a:r>
              <a:rPr lang="en-US" sz="3638">
                <a:solidFill>
                  <a:srgbClr val="DE570E"/>
                </a:solidFill>
                <a:latin typeface="Canva Sans"/>
                <a:ea typeface="Canva Sans"/>
                <a:cs typeface="Canva Sans"/>
                <a:sym typeface="Canva Sans"/>
              </a:rPr>
              <a:t>The above graph shows the hour wise  call distribution.</a:t>
            </a:r>
          </a:p>
        </p:txBody>
      </p:sp>
      <p:sp>
        <p:nvSpPr>
          <p:cNvPr id="13" name="TextBox 13"/>
          <p:cNvSpPr txBox="1"/>
          <p:nvPr/>
        </p:nvSpPr>
        <p:spPr>
          <a:xfrm>
            <a:off x="10196271" y="4611739"/>
            <a:ext cx="7686595" cy="1178072"/>
          </a:xfrm>
          <a:prstGeom prst="rect">
            <a:avLst/>
          </a:prstGeom>
        </p:spPr>
        <p:txBody>
          <a:bodyPr lIns="0" tIns="0" rIns="0" bIns="0" rtlCol="0" anchor="t">
            <a:spAutoFit/>
          </a:bodyPr>
          <a:lstStyle/>
          <a:p>
            <a:pPr marL="731506" lvl="1" indent="-365753" algn="l">
              <a:lnSpc>
                <a:spcPts val="4743"/>
              </a:lnSpc>
              <a:buFont typeface="Arial"/>
              <a:buChar char="•"/>
            </a:pPr>
            <a:r>
              <a:rPr lang="en-US" sz="3388">
                <a:solidFill>
                  <a:srgbClr val="DE570E"/>
                </a:solidFill>
                <a:latin typeface="Canva Sans"/>
                <a:ea typeface="Canva Sans"/>
                <a:cs typeface="Canva Sans"/>
                <a:sym typeface="Canva Sans"/>
              </a:rPr>
              <a:t>660 calls are the most in a single an  hour .</a:t>
            </a:r>
          </a:p>
        </p:txBody>
      </p:sp>
      <p:sp>
        <p:nvSpPr>
          <p:cNvPr id="14" name="TextBox 14"/>
          <p:cNvSpPr txBox="1"/>
          <p:nvPr/>
        </p:nvSpPr>
        <p:spPr>
          <a:xfrm>
            <a:off x="10196271" y="6123438"/>
            <a:ext cx="7851838" cy="2213095"/>
          </a:xfrm>
          <a:prstGeom prst="rect">
            <a:avLst/>
          </a:prstGeom>
        </p:spPr>
        <p:txBody>
          <a:bodyPr lIns="0" tIns="0" rIns="0" bIns="0" rtlCol="0" anchor="t">
            <a:spAutoFit/>
          </a:bodyPr>
          <a:lstStyle/>
          <a:p>
            <a:pPr marL="680043" lvl="1" indent="-340021" algn="l">
              <a:lnSpc>
                <a:spcPts val="4409"/>
              </a:lnSpc>
              <a:buFont typeface="Arial"/>
              <a:buChar char="•"/>
            </a:pPr>
            <a:r>
              <a:rPr lang="en-US" sz="3149">
                <a:solidFill>
                  <a:srgbClr val="DE570E"/>
                </a:solidFill>
                <a:latin typeface="Canva Sans"/>
                <a:ea typeface="Canva Sans"/>
                <a:cs typeface="Canva Sans"/>
                <a:sym typeface="Canva Sans"/>
              </a:rPr>
              <a:t>The mid-morning hours generally recieves more number of calls round the whole day</a:t>
            </a:r>
          </a:p>
          <a:p>
            <a:pPr algn="l">
              <a:lnSpc>
                <a:spcPts val="4409"/>
              </a:lnSpc>
            </a:pPr>
            <a:r>
              <a:rPr lang="en-US" sz="3149">
                <a:solidFill>
                  <a:srgbClr val="DE570E"/>
                </a:solidFill>
                <a:latin typeface="Canva Sans"/>
                <a:ea typeface="Canva Sans"/>
                <a:cs typeface="Canva Sans"/>
                <a:sym typeface="Canva Sans"/>
              </a:rPr>
              <a:t>       as per the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791118"/>
            <a:ext cx="9873078" cy="6817920"/>
            <a:chOff x="0" y="0"/>
            <a:chExt cx="2294294" cy="1584340"/>
          </a:xfrm>
        </p:grpSpPr>
        <p:sp>
          <p:nvSpPr>
            <p:cNvPr id="3" name="Freeform 3"/>
            <p:cNvSpPr/>
            <p:nvPr/>
          </p:nvSpPr>
          <p:spPr>
            <a:xfrm>
              <a:off x="0" y="0"/>
              <a:ext cx="2294294" cy="1584340"/>
            </a:xfrm>
            <a:custGeom>
              <a:avLst/>
              <a:gdLst/>
              <a:ahLst/>
              <a:cxnLst/>
              <a:rect l="l" t="t" r="r" b="b"/>
              <a:pathLst>
                <a:path w="2294294" h="1584340">
                  <a:moveTo>
                    <a:pt x="39991" y="0"/>
                  </a:moveTo>
                  <a:lnTo>
                    <a:pt x="2254303" y="0"/>
                  </a:lnTo>
                  <a:cubicBezTo>
                    <a:pt x="2276389" y="0"/>
                    <a:pt x="2294294" y="17905"/>
                    <a:pt x="2294294" y="39991"/>
                  </a:cubicBezTo>
                  <a:lnTo>
                    <a:pt x="2294294" y="1544349"/>
                  </a:lnTo>
                  <a:cubicBezTo>
                    <a:pt x="2294294" y="1566435"/>
                    <a:pt x="2276389" y="1584340"/>
                    <a:pt x="2254303" y="1584340"/>
                  </a:cubicBezTo>
                  <a:lnTo>
                    <a:pt x="39991" y="1584340"/>
                  </a:lnTo>
                  <a:cubicBezTo>
                    <a:pt x="17905" y="1584340"/>
                    <a:pt x="0" y="1566435"/>
                    <a:pt x="0" y="1544349"/>
                  </a:cubicBezTo>
                  <a:lnTo>
                    <a:pt x="0" y="39991"/>
                  </a:lnTo>
                  <a:cubicBezTo>
                    <a:pt x="0" y="17905"/>
                    <a:pt x="17905" y="0"/>
                    <a:pt x="39991" y="0"/>
                  </a:cubicBezTo>
                  <a:close/>
                </a:path>
              </a:pathLst>
            </a:custGeom>
            <a:solidFill>
              <a:srgbClr val="DE570E"/>
            </a:solidFill>
          </p:spPr>
        </p:sp>
        <p:sp>
          <p:nvSpPr>
            <p:cNvPr id="4" name="TextBox 4"/>
            <p:cNvSpPr txBox="1"/>
            <p:nvPr/>
          </p:nvSpPr>
          <p:spPr>
            <a:xfrm>
              <a:off x="0" y="-47625"/>
              <a:ext cx="2294294" cy="1631965"/>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300124" y="2127065"/>
            <a:ext cx="9330230" cy="6120289"/>
          </a:xfrm>
          <a:custGeom>
            <a:avLst/>
            <a:gdLst/>
            <a:ahLst/>
            <a:cxnLst/>
            <a:rect l="l" t="t" r="r" b="b"/>
            <a:pathLst>
              <a:path w="9330230" h="6120289">
                <a:moveTo>
                  <a:pt x="0" y="0"/>
                </a:moveTo>
                <a:lnTo>
                  <a:pt x="9330230" y="0"/>
                </a:lnTo>
                <a:lnTo>
                  <a:pt x="9330230" y="6120289"/>
                </a:lnTo>
                <a:lnTo>
                  <a:pt x="0" y="6120289"/>
                </a:lnTo>
                <a:lnTo>
                  <a:pt x="0" y="0"/>
                </a:lnTo>
                <a:close/>
              </a:path>
            </a:pathLst>
          </a:custGeom>
          <a:blipFill>
            <a:blip r:embed="rId2"/>
            <a:stretch>
              <a:fillRect/>
            </a:stretch>
          </a:blipFill>
        </p:spPr>
      </p:sp>
      <p:sp>
        <p:nvSpPr>
          <p:cNvPr id="6" name="TextBox 6"/>
          <p:cNvSpPr txBox="1"/>
          <p:nvPr/>
        </p:nvSpPr>
        <p:spPr>
          <a:xfrm>
            <a:off x="1528295" y="547687"/>
            <a:ext cx="4398947" cy="895350"/>
          </a:xfrm>
          <a:prstGeom prst="rect">
            <a:avLst/>
          </a:prstGeom>
        </p:spPr>
        <p:txBody>
          <a:bodyPr lIns="0" tIns="0" rIns="0" bIns="0" rtlCol="0" anchor="t">
            <a:spAutoFit/>
          </a:bodyPr>
          <a:lstStyle/>
          <a:p>
            <a:pPr algn="l">
              <a:lnSpc>
                <a:spcPts val="6599"/>
              </a:lnSpc>
            </a:pPr>
            <a:r>
              <a:rPr lang="en-US" sz="5499" b="1">
                <a:solidFill>
                  <a:srgbClr val="DE570E"/>
                </a:solidFill>
                <a:latin typeface="Telegraf Bold"/>
                <a:ea typeface="Telegraf Bold"/>
                <a:cs typeface="Telegraf Bold"/>
                <a:sym typeface="Telegraf Bold"/>
              </a:rPr>
              <a:t>Key Metrics</a:t>
            </a:r>
          </a:p>
        </p:txBody>
      </p:sp>
      <p:sp>
        <p:nvSpPr>
          <p:cNvPr id="7" name="TextBox 7"/>
          <p:cNvSpPr txBox="1"/>
          <p:nvPr/>
        </p:nvSpPr>
        <p:spPr>
          <a:xfrm>
            <a:off x="10945663" y="2557830"/>
            <a:ext cx="7686595" cy="1260055"/>
          </a:xfrm>
          <a:prstGeom prst="rect">
            <a:avLst/>
          </a:prstGeom>
        </p:spPr>
        <p:txBody>
          <a:bodyPr lIns="0" tIns="0" rIns="0" bIns="0" rtlCol="0" anchor="t">
            <a:spAutoFit/>
          </a:bodyPr>
          <a:lstStyle/>
          <a:p>
            <a:pPr marL="785467" lvl="1" indent="-392733" algn="l">
              <a:lnSpc>
                <a:spcPts val="5093"/>
              </a:lnSpc>
              <a:buFont typeface="Arial"/>
              <a:buChar char="•"/>
            </a:pPr>
            <a:r>
              <a:rPr lang="en-US" sz="3638">
                <a:solidFill>
                  <a:srgbClr val="DE570E"/>
                </a:solidFill>
                <a:latin typeface="Canva Sans"/>
                <a:ea typeface="Canva Sans"/>
                <a:cs typeface="Canva Sans"/>
                <a:sym typeface="Canva Sans"/>
              </a:rPr>
              <a:t>The above graph shows the Day-wise call distribution.</a:t>
            </a:r>
          </a:p>
        </p:txBody>
      </p:sp>
      <p:sp>
        <p:nvSpPr>
          <p:cNvPr id="8" name="TextBox 8"/>
          <p:cNvSpPr txBox="1"/>
          <p:nvPr/>
        </p:nvSpPr>
        <p:spPr>
          <a:xfrm>
            <a:off x="10901778" y="4265472"/>
            <a:ext cx="6846368" cy="1776800"/>
          </a:xfrm>
          <a:prstGeom prst="rect">
            <a:avLst/>
          </a:prstGeom>
        </p:spPr>
        <p:txBody>
          <a:bodyPr lIns="0" tIns="0" rIns="0" bIns="0" rtlCol="0" anchor="t">
            <a:spAutoFit/>
          </a:bodyPr>
          <a:lstStyle/>
          <a:p>
            <a:pPr marL="731506" lvl="1" indent="-365753" algn="l">
              <a:lnSpc>
                <a:spcPts val="4743"/>
              </a:lnSpc>
              <a:buFont typeface="Arial"/>
              <a:buChar char="•"/>
            </a:pPr>
            <a:r>
              <a:rPr lang="en-US" sz="3388">
                <a:solidFill>
                  <a:srgbClr val="DE570E"/>
                </a:solidFill>
                <a:latin typeface="Canva Sans"/>
                <a:ea typeface="Canva Sans"/>
                <a:cs typeface="Canva Sans"/>
                <a:sym typeface="Canva Sans"/>
              </a:rPr>
              <a:t>430 calls is the maximum amount of call received on a single day.</a:t>
            </a:r>
          </a:p>
        </p:txBody>
      </p:sp>
      <p:sp>
        <p:nvSpPr>
          <p:cNvPr id="9" name="TextBox 9"/>
          <p:cNvSpPr txBox="1"/>
          <p:nvPr/>
        </p:nvSpPr>
        <p:spPr>
          <a:xfrm>
            <a:off x="10945663" y="6395944"/>
            <a:ext cx="6802484" cy="1656488"/>
          </a:xfrm>
          <a:prstGeom prst="rect">
            <a:avLst/>
          </a:prstGeom>
        </p:spPr>
        <p:txBody>
          <a:bodyPr lIns="0" tIns="0" rIns="0" bIns="0" rtlCol="0" anchor="t">
            <a:spAutoFit/>
          </a:bodyPr>
          <a:lstStyle/>
          <a:p>
            <a:pPr marL="680043" lvl="1" indent="-340021" algn="l">
              <a:lnSpc>
                <a:spcPts val="4409"/>
              </a:lnSpc>
              <a:buFont typeface="Arial"/>
              <a:buChar char="•"/>
            </a:pPr>
            <a:r>
              <a:rPr lang="en-US" sz="3149">
                <a:solidFill>
                  <a:srgbClr val="DE570E"/>
                </a:solidFill>
                <a:latin typeface="Canva Sans"/>
                <a:ea typeface="Canva Sans"/>
                <a:cs typeface="Canva Sans"/>
                <a:sym typeface="Canva Sans"/>
              </a:rPr>
              <a:t>On an average the call center recieves around 250 calls on a daily basis.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495" y="656871"/>
            <a:ext cx="8045761" cy="1233493"/>
            <a:chOff x="0" y="0"/>
            <a:chExt cx="2935115" cy="449982"/>
          </a:xfrm>
        </p:grpSpPr>
        <p:sp>
          <p:nvSpPr>
            <p:cNvPr id="3" name="Freeform 3"/>
            <p:cNvSpPr/>
            <p:nvPr/>
          </p:nvSpPr>
          <p:spPr>
            <a:xfrm>
              <a:off x="0" y="0"/>
              <a:ext cx="2935115" cy="449982"/>
            </a:xfrm>
            <a:custGeom>
              <a:avLst/>
              <a:gdLst/>
              <a:ahLst/>
              <a:cxnLst/>
              <a:rect l="l" t="t" r="r" b="b"/>
              <a:pathLst>
                <a:path w="2935115" h="449982">
                  <a:moveTo>
                    <a:pt x="0" y="0"/>
                  </a:moveTo>
                  <a:lnTo>
                    <a:pt x="2935115" y="0"/>
                  </a:lnTo>
                  <a:lnTo>
                    <a:pt x="2935115" y="449982"/>
                  </a:lnTo>
                  <a:lnTo>
                    <a:pt x="0" y="449982"/>
                  </a:lnTo>
                  <a:close/>
                </a:path>
              </a:pathLst>
            </a:custGeom>
            <a:solidFill>
              <a:srgbClr val="FFFFFF"/>
            </a:solidFill>
          </p:spPr>
        </p:sp>
      </p:grpSp>
      <p:grpSp>
        <p:nvGrpSpPr>
          <p:cNvPr id="4" name="Group 4"/>
          <p:cNvGrpSpPr/>
          <p:nvPr/>
        </p:nvGrpSpPr>
        <p:grpSpPr>
          <a:xfrm>
            <a:off x="769242" y="2151002"/>
            <a:ext cx="7796486" cy="6890195"/>
            <a:chOff x="0" y="0"/>
            <a:chExt cx="2053395" cy="1814702"/>
          </a:xfrm>
        </p:grpSpPr>
        <p:sp>
          <p:nvSpPr>
            <p:cNvPr id="5" name="Freeform 5"/>
            <p:cNvSpPr/>
            <p:nvPr/>
          </p:nvSpPr>
          <p:spPr>
            <a:xfrm>
              <a:off x="0" y="0"/>
              <a:ext cx="2053395" cy="1814702"/>
            </a:xfrm>
            <a:custGeom>
              <a:avLst/>
              <a:gdLst/>
              <a:ahLst/>
              <a:cxnLst/>
              <a:rect l="l" t="t" r="r" b="b"/>
              <a:pathLst>
                <a:path w="2053395" h="1814702">
                  <a:moveTo>
                    <a:pt x="50643" y="0"/>
                  </a:moveTo>
                  <a:lnTo>
                    <a:pt x="2002752" y="0"/>
                  </a:lnTo>
                  <a:cubicBezTo>
                    <a:pt x="2030722" y="0"/>
                    <a:pt x="2053395" y="22674"/>
                    <a:pt x="2053395" y="50643"/>
                  </a:cubicBezTo>
                  <a:lnTo>
                    <a:pt x="2053395" y="1764059"/>
                  </a:lnTo>
                  <a:cubicBezTo>
                    <a:pt x="2053395" y="1792028"/>
                    <a:pt x="2030722" y="1814702"/>
                    <a:pt x="2002752" y="1814702"/>
                  </a:cubicBezTo>
                  <a:lnTo>
                    <a:pt x="50643" y="1814702"/>
                  </a:lnTo>
                  <a:cubicBezTo>
                    <a:pt x="22674" y="1814702"/>
                    <a:pt x="0" y="1792028"/>
                    <a:pt x="0" y="1764059"/>
                  </a:cubicBezTo>
                  <a:lnTo>
                    <a:pt x="0" y="50643"/>
                  </a:lnTo>
                  <a:cubicBezTo>
                    <a:pt x="0" y="22674"/>
                    <a:pt x="22674" y="0"/>
                    <a:pt x="50643" y="0"/>
                  </a:cubicBezTo>
                  <a:close/>
                </a:path>
              </a:pathLst>
            </a:custGeom>
            <a:solidFill>
              <a:srgbClr val="DE570E"/>
            </a:solidFill>
          </p:spPr>
        </p:sp>
        <p:sp>
          <p:nvSpPr>
            <p:cNvPr id="6" name="TextBox 6"/>
            <p:cNvSpPr txBox="1"/>
            <p:nvPr/>
          </p:nvSpPr>
          <p:spPr>
            <a:xfrm>
              <a:off x="0" y="-47625"/>
              <a:ext cx="2053395" cy="1862327"/>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7441250" y="656871"/>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08525" y="4917542"/>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84332" y="2440952"/>
            <a:ext cx="7189014" cy="6306313"/>
            <a:chOff x="0" y="0"/>
            <a:chExt cx="940712" cy="825207"/>
          </a:xfrm>
        </p:grpSpPr>
        <p:sp>
          <p:nvSpPr>
            <p:cNvPr id="10" name="Freeform 10"/>
            <p:cNvSpPr/>
            <p:nvPr/>
          </p:nvSpPr>
          <p:spPr>
            <a:xfrm>
              <a:off x="0" y="0"/>
              <a:ext cx="940712" cy="825207"/>
            </a:xfrm>
            <a:custGeom>
              <a:avLst/>
              <a:gdLst/>
              <a:ahLst/>
              <a:cxnLst/>
              <a:rect l="l" t="t" r="r" b="b"/>
              <a:pathLst>
                <a:path w="940712" h="825207">
                  <a:moveTo>
                    <a:pt x="24769" y="0"/>
                  </a:moveTo>
                  <a:lnTo>
                    <a:pt x="915943" y="0"/>
                  </a:lnTo>
                  <a:cubicBezTo>
                    <a:pt x="922513" y="0"/>
                    <a:pt x="928813" y="2610"/>
                    <a:pt x="933458" y="7255"/>
                  </a:cubicBezTo>
                  <a:cubicBezTo>
                    <a:pt x="938103" y="11900"/>
                    <a:pt x="940712" y="18200"/>
                    <a:pt x="940712" y="24769"/>
                  </a:cubicBezTo>
                  <a:lnTo>
                    <a:pt x="940712" y="800438"/>
                  </a:lnTo>
                  <a:cubicBezTo>
                    <a:pt x="940712" y="807007"/>
                    <a:pt x="938103" y="813308"/>
                    <a:pt x="933458" y="817953"/>
                  </a:cubicBezTo>
                  <a:cubicBezTo>
                    <a:pt x="928813" y="822598"/>
                    <a:pt x="922513" y="825207"/>
                    <a:pt x="915943" y="825207"/>
                  </a:cubicBezTo>
                  <a:lnTo>
                    <a:pt x="24769" y="825207"/>
                  </a:lnTo>
                  <a:cubicBezTo>
                    <a:pt x="18200" y="825207"/>
                    <a:pt x="11900" y="822598"/>
                    <a:pt x="7255" y="817953"/>
                  </a:cubicBezTo>
                  <a:cubicBezTo>
                    <a:pt x="2610" y="813308"/>
                    <a:pt x="0" y="807007"/>
                    <a:pt x="0" y="800438"/>
                  </a:cubicBezTo>
                  <a:lnTo>
                    <a:pt x="0" y="24769"/>
                  </a:lnTo>
                  <a:cubicBezTo>
                    <a:pt x="0" y="18200"/>
                    <a:pt x="2610" y="11900"/>
                    <a:pt x="7255" y="7255"/>
                  </a:cubicBezTo>
                  <a:cubicBezTo>
                    <a:pt x="11900" y="2610"/>
                    <a:pt x="18200" y="0"/>
                    <a:pt x="24769" y="0"/>
                  </a:cubicBezTo>
                  <a:close/>
                </a:path>
              </a:pathLst>
            </a:custGeom>
            <a:blipFill>
              <a:blip r:embed="rId4"/>
              <a:stretch>
                <a:fillRect l="-9644" r="-9644"/>
              </a:stretch>
            </a:blipFill>
          </p:spPr>
        </p:sp>
      </p:grpSp>
      <p:sp>
        <p:nvSpPr>
          <p:cNvPr id="11" name="TextBox 11"/>
          <p:cNvSpPr txBox="1"/>
          <p:nvPr/>
        </p:nvSpPr>
        <p:spPr>
          <a:xfrm>
            <a:off x="5930692" y="85585"/>
            <a:ext cx="6041128" cy="1214229"/>
          </a:xfrm>
          <a:prstGeom prst="rect">
            <a:avLst/>
          </a:prstGeom>
        </p:spPr>
        <p:txBody>
          <a:bodyPr lIns="0" tIns="0" rIns="0" bIns="0" rtlCol="0" anchor="t">
            <a:spAutoFit/>
          </a:bodyPr>
          <a:lstStyle/>
          <a:p>
            <a:pPr algn="l">
              <a:lnSpc>
                <a:spcPts val="9063"/>
              </a:lnSpc>
            </a:pPr>
            <a:r>
              <a:rPr lang="en-US" sz="7553" b="1">
                <a:solidFill>
                  <a:srgbClr val="DE570E"/>
                </a:solidFill>
                <a:latin typeface="Telegraf Bold"/>
                <a:ea typeface="Telegraf Bold"/>
                <a:cs typeface="Telegraf Bold"/>
                <a:sym typeface="Telegraf Bold"/>
              </a:rPr>
              <a:t>Key Metrics</a:t>
            </a:r>
          </a:p>
        </p:txBody>
      </p:sp>
      <p:sp>
        <p:nvSpPr>
          <p:cNvPr id="12" name="TextBox 12"/>
          <p:cNvSpPr txBox="1"/>
          <p:nvPr/>
        </p:nvSpPr>
        <p:spPr>
          <a:xfrm>
            <a:off x="9128754" y="5760463"/>
            <a:ext cx="8533304" cy="2490246"/>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Product-wise revenue Pie Chart , presents an impactful insight that the calls consulation are most profitable.</a:t>
            </a:r>
          </a:p>
        </p:txBody>
      </p:sp>
      <p:sp>
        <p:nvSpPr>
          <p:cNvPr id="13" name="TextBox 13"/>
          <p:cNvSpPr txBox="1"/>
          <p:nvPr/>
        </p:nvSpPr>
        <p:spPr>
          <a:xfrm>
            <a:off x="9128754" y="2383802"/>
            <a:ext cx="8533304" cy="3121192"/>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Product-wise revenue Pie Chart , presents a detailed insight about the revenue generated by different consultation-types as per the percentage of total revenue.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495" y="656871"/>
            <a:ext cx="8045761" cy="1233493"/>
            <a:chOff x="0" y="0"/>
            <a:chExt cx="2935115" cy="449982"/>
          </a:xfrm>
        </p:grpSpPr>
        <p:sp>
          <p:nvSpPr>
            <p:cNvPr id="3" name="Freeform 3"/>
            <p:cNvSpPr/>
            <p:nvPr/>
          </p:nvSpPr>
          <p:spPr>
            <a:xfrm>
              <a:off x="0" y="0"/>
              <a:ext cx="2935115" cy="449982"/>
            </a:xfrm>
            <a:custGeom>
              <a:avLst/>
              <a:gdLst/>
              <a:ahLst/>
              <a:cxnLst/>
              <a:rect l="l" t="t" r="r" b="b"/>
              <a:pathLst>
                <a:path w="2935115" h="449982">
                  <a:moveTo>
                    <a:pt x="0" y="0"/>
                  </a:moveTo>
                  <a:lnTo>
                    <a:pt x="2935115" y="0"/>
                  </a:lnTo>
                  <a:lnTo>
                    <a:pt x="2935115" y="449982"/>
                  </a:lnTo>
                  <a:lnTo>
                    <a:pt x="0" y="449982"/>
                  </a:lnTo>
                  <a:close/>
                </a:path>
              </a:pathLst>
            </a:custGeom>
            <a:solidFill>
              <a:srgbClr val="FFFFFF"/>
            </a:solidFill>
          </p:spPr>
        </p:sp>
      </p:grpSp>
      <p:grpSp>
        <p:nvGrpSpPr>
          <p:cNvPr id="4" name="Group 4"/>
          <p:cNvGrpSpPr/>
          <p:nvPr/>
        </p:nvGrpSpPr>
        <p:grpSpPr>
          <a:xfrm>
            <a:off x="769242" y="2151002"/>
            <a:ext cx="7796486" cy="6890195"/>
            <a:chOff x="0" y="0"/>
            <a:chExt cx="2053395" cy="1814702"/>
          </a:xfrm>
        </p:grpSpPr>
        <p:sp>
          <p:nvSpPr>
            <p:cNvPr id="5" name="Freeform 5"/>
            <p:cNvSpPr/>
            <p:nvPr/>
          </p:nvSpPr>
          <p:spPr>
            <a:xfrm>
              <a:off x="0" y="0"/>
              <a:ext cx="2053395" cy="1814702"/>
            </a:xfrm>
            <a:custGeom>
              <a:avLst/>
              <a:gdLst/>
              <a:ahLst/>
              <a:cxnLst/>
              <a:rect l="l" t="t" r="r" b="b"/>
              <a:pathLst>
                <a:path w="2053395" h="1814702">
                  <a:moveTo>
                    <a:pt x="50643" y="0"/>
                  </a:moveTo>
                  <a:lnTo>
                    <a:pt x="2002752" y="0"/>
                  </a:lnTo>
                  <a:cubicBezTo>
                    <a:pt x="2030722" y="0"/>
                    <a:pt x="2053395" y="22674"/>
                    <a:pt x="2053395" y="50643"/>
                  </a:cubicBezTo>
                  <a:lnTo>
                    <a:pt x="2053395" y="1764059"/>
                  </a:lnTo>
                  <a:cubicBezTo>
                    <a:pt x="2053395" y="1792028"/>
                    <a:pt x="2030722" y="1814702"/>
                    <a:pt x="2002752" y="1814702"/>
                  </a:cubicBezTo>
                  <a:lnTo>
                    <a:pt x="50643" y="1814702"/>
                  </a:lnTo>
                  <a:cubicBezTo>
                    <a:pt x="22674" y="1814702"/>
                    <a:pt x="0" y="1792028"/>
                    <a:pt x="0" y="1764059"/>
                  </a:cubicBezTo>
                  <a:lnTo>
                    <a:pt x="0" y="50643"/>
                  </a:lnTo>
                  <a:cubicBezTo>
                    <a:pt x="0" y="22674"/>
                    <a:pt x="22674" y="0"/>
                    <a:pt x="50643" y="0"/>
                  </a:cubicBezTo>
                  <a:close/>
                </a:path>
              </a:pathLst>
            </a:custGeom>
            <a:solidFill>
              <a:srgbClr val="DE570E"/>
            </a:solidFill>
          </p:spPr>
        </p:sp>
        <p:sp>
          <p:nvSpPr>
            <p:cNvPr id="6" name="TextBox 6"/>
            <p:cNvSpPr txBox="1"/>
            <p:nvPr/>
          </p:nvSpPr>
          <p:spPr>
            <a:xfrm>
              <a:off x="0" y="-47625"/>
              <a:ext cx="2053395" cy="1862327"/>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7441250" y="656871"/>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08525" y="4917542"/>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72978" y="2442943"/>
            <a:ext cx="7189014" cy="6306313"/>
            <a:chOff x="0" y="0"/>
            <a:chExt cx="940712" cy="825207"/>
          </a:xfrm>
        </p:grpSpPr>
        <p:sp>
          <p:nvSpPr>
            <p:cNvPr id="10" name="Freeform 10"/>
            <p:cNvSpPr/>
            <p:nvPr/>
          </p:nvSpPr>
          <p:spPr>
            <a:xfrm>
              <a:off x="0" y="0"/>
              <a:ext cx="940712" cy="825207"/>
            </a:xfrm>
            <a:custGeom>
              <a:avLst/>
              <a:gdLst/>
              <a:ahLst/>
              <a:cxnLst/>
              <a:rect l="l" t="t" r="r" b="b"/>
              <a:pathLst>
                <a:path w="940712" h="825207">
                  <a:moveTo>
                    <a:pt x="24769" y="0"/>
                  </a:moveTo>
                  <a:lnTo>
                    <a:pt x="915943" y="0"/>
                  </a:lnTo>
                  <a:cubicBezTo>
                    <a:pt x="922513" y="0"/>
                    <a:pt x="928813" y="2610"/>
                    <a:pt x="933458" y="7255"/>
                  </a:cubicBezTo>
                  <a:cubicBezTo>
                    <a:pt x="938103" y="11900"/>
                    <a:pt x="940712" y="18200"/>
                    <a:pt x="940712" y="24769"/>
                  </a:cubicBezTo>
                  <a:lnTo>
                    <a:pt x="940712" y="800438"/>
                  </a:lnTo>
                  <a:cubicBezTo>
                    <a:pt x="940712" y="807007"/>
                    <a:pt x="938103" y="813308"/>
                    <a:pt x="933458" y="817953"/>
                  </a:cubicBezTo>
                  <a:cubicBezTo>
                    <a:pt x="928813" y="822598"/>
                    <a:pt x="922513" y="825207"/>
                    <a:pt x="915943" y="825207"/>
                  </a:cubicBezTo>
                  <a:lnTo>
                    <a:pt x="24769" y="825207"/>
                  </a:lnTo>
                  <a:cubicBezTo>
                    <a:pt x="18200" y="825207"/>
                    <a:pt x="11900" y="822598"/>
                    <a:pt x="7255" y="817953"/>
                  </a:cubicBezTo>
                  <a:cubicBezTo>
                    <a:pt x="2610" y="813308"/>
                    <a:pt x="0" y="807007"/>
                    <a:pt x="0" y="800438"/>
                  </a:cubicBezTo>
                  <a:lnTo>
                    <a:pt x="0" y="24769"/>
                  </a:lnTo>
                  <a:cubicBezTo>
                    <a:pt x="0" y="18200"/>
                    <a:pt x="2610" y="11900"/>
                    <a:pt x="7255" y="7255"/>
                  </a:cubicBezTo>
                  <a:cubicBezTo>
                    <a:pt x="11900" y="2610"/>
                    <a:pt x="18200" y="0"/>
                    <a:pt x="24769" y="0"/>
                  </a:cubicBezTo>
                  <a:close/>
                </a:path>
              </a:pathLst>
            </a:custGeom>
            <a:blipFill>
              <a:blip r:embed="rId4"/>
              <a:stretch>
                <a:fillRect l="-17867" r="-3968"/>
              </a:stretch>
            </a:blipFill>
          </p:spPr>
        </p:sp>
      </p:grpSp>
      <p:sp>
        <p:nvSpPr>
          <p:cNvPr id="11" name="TextBox 11"/>
          <p:cNvSpPr txBox="1"/>
          <p:nvPr/>
        </p:nvSpPr>
        <p:spPr>
          <a:xfrm>
            <a:off x="5930692" y="85585"/>
            <a:ext cx="6041128" cy="1214229"/>
          </a:xfrm>
          <a:prstGeom prst="rect">
            <a:avLst/>
          </a:prstGeom>
        </p:spPr>
        <p:txBody>
          <a:bodyPr lIns="0" tIns="0" rIns="0" bIns="0" rtlCol="0" anchor="t">
            <a:spAutoFit/>
          </a:bodyPr>
          <a:lstStyle/>
          <a:p>
            <a:pPr algn="l">
              <a:lnSpc>
                <a:spcPts val="9063"/>
              </a:lnSpc>
            </a:pPr>
            <a:r>
              <a:rPr lang="en-US" sz="7553" b="1">
                <a:solidFill>
                  <a:srgbClr val="DE570E"/>
                </a:solidFill>
                <a:latin typeface="Telegraf Bold"/>
                <a:ea typeface="Telegraf Bold"/>
                <a:cs typeface="Telegraf Bold"/>
                <a:sym typeface="Telegraf Bold"/>
              </a:rPr>
              <a:t>Key Metrics</a:t>
            </a:r>
          </a:p>
        </p:txBody>
      </p:sp>
      <p:sp>
        <p:nvSpPr>
          <p:cNvPr id="12" name="TextBox 12"/>
          <p:cNvSpPr txBox="1"/>
          <p:nvPr/>
        </p:nvSpPr>
        <p:spPr>
          <a:xfrm>
            <a:off x="9128754" y="5760463"/>
            <a:ext cx="8533304" cy="1228353"/>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least amount of consultations appear from dashboard.</a:t>
            </a:r>
          </a:p>
        </p:txBody>
      </p:sp>
      <p:sp>
        <p:nvSpPr>
          <p:cNvPr id="13" name="TextBox 13"/>
          <p:cNvSpPr txBox="1"/>
          <p:nvPr/>
        </p:nvSpPr>
        <p:spPr>
          <a:xfrm>
            <a:off x="9128754" y="2383802"/>
            <a:ext cx="8533304" cy="3121192"/>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website distribution pie chart is presented with the different websites showing count consultations through different website chanells.</a:t>
            </a:r>
          </a:p>
        </p:txBody>
      </p:sp>
      <p:sp>
        <p:nvSpPr>
          <p:cNvPr id="14" name="TextBox 14"/>
          <p:cNvSpPr txBox="1"/>
          <p:nvPr/>
        </p:nvSpPr>
        <p:spPr>
          <a:xfrm>
            <a:off x="9128754" y="7520904"/>
            <a:ext cx="8533304" cy="1228353"/>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most amount consultations are  from gurucool.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495" y="656871"/>
            <a:ext cx="8045761" cy="1233493"/>
            <a:chOff x="0" y="0"/>
            <a:chExt cx="2935115" cy="449982"/>
          </a:xfrm>
        </p:grpSpPr>
        <p:sp>
          <p:nvSpPr>
            <p:cNvPr id="3" name="Freeform 3"/>
            <p:cNvSpPr/>
            <p:nvPr/>
          </p:nvSpPr>
          <p:spPr>
            <a:xfrm>
              <a:off x="0" y="0"/>
              <a:ext cx="2935115" cy="449982"/>
            </a:xfrm>
            <a:custGeom>
              <a:avLst/>
              <a:gdLst/>
              <a:ahLst/>
              <a:cxnLst/>
              <a:rect l="l" t="t" r="r" b="b"/>
              <a:pathLst>
                <a:path w="2935115" h="449982">
                  <a:moveTo>
                    <a:pt x="0" y="0"/>
                  </a:moveTo>
                  <a:lnTo>
                    <a:pt x="2935115" y="0"/>
                  </a:lnTo>
                  <a:lnTo>
                    <a:pt x="2935115" y="449982"/>
                  </a:lnTo>
                  <a:lnTo>
                    <a:pt x="0" y="449982"/>
                  </a:lnTo>
                  <a:close/>
                </a:path>
              </a:pathLst>
            </a:custGeom>
            <a:solidFill>
              <a:srgbClr val="FFFFFF"/>
            </a:solidFill>
          </p:spPr>
        </p:sp>
      </p:grpSp>
      <p:grpSp>
        <p:nvGrpSpPr>
          <p:cNvPr id="4" name="Group 4"/>
          <p:cNvGrpSpPr/>
          <p:nvPr/>
        </p:nvGrpSpPr>
        <p:grpSpPr>
          <a:xfrm>
            <a:off x="769242" y="2151002"/>
            <a:ext cx="7796486" cy="6890195"/>
            <a:chOff x="0" y="0"/>
            <a:chExt cx="2053395" cy="1814702"/>
          </a:xfrm>
        </p:grpSpPr>
        <p:sp>
          <p:nvSpPr>
            <p:cNvPr id="5" name="Freeform 5"/>
            <p:cNvSpPr/>
            <p:nvPr/>
          </p:nvSpPr>
          <p:spPr>
            <a:xfrm>
              <a:off x="0" y="0"/>
              <a:ext cx="2053395" cy="1814702"/>
            </a:xfrm>
            <a:custGeom>
              <a:avLst/>
              <a:gdLst/>
              <a:ahLst/>
              <a:cxnLst/>
              <a:rect l="l" t="t" r="r" b="b"/>
              <a:pathLst>
                <a:path w="2053395" h="1814702">
                  <a:moveTo>
                    <a:pt x="50643" y="0"/>
                  </a:moveTo>
                  <a:lnTo>
                    <a:pt x="2002752" y="0"/>
                  </a:lnTo>
                  <a:cubicBezTo>
                    <a:pt x="2030722" y="0"/>
                    <a:pt x="2053395" y="22674"/>
                    <a:pt x="2053395" y="50643"/>
                  </a:cubicBezTo>
                  <a:lnTo>
                    <a:pt x="2053395" y="1764059"/>
                  </a:lnTo>
                  <a:cubicBezTo>
                    <a:pt x="2053395" y="1792028"/>
                    <a:pt x="2030722" y="1814702"/>
                    <a:pt x="2002752" y="1814702"/>
                  </a:cubicBezTo>
                  <a:lnTo>
                    <a:pt x="50643" y="1814702"/>
                  </a:lnTo>
                  <a:cubicBezTo>
                    <a:pt x="22674" y="1814702"/>
                    <a:pt x="0" y="1792028"/>
                    <a:pt x="0" y="1764059"/>
                  </a:cubicBezTo>
                  <a:lnTo>
                    <a:pt x="0" y="50643"/>
                  </a:lnTo>
                  <a:cubicBezTo>
                    <a:pt x="0" y="22674"/>
                    <a:pt x="22674" y="0"/>
                    <a:pt x="50643" y="0"/>
                  </a:cubicBezTo>
                  <a:close/>
                </a:path>
              </a:pathLst>
            </a:custGeom>
            <a:solidFill>
              <a:srgbClr val="DE570E"/>
            </a:solidFill>
          </p:spPr>
        </p:sp>
        <p:sp>
          <p:nvSpPr>
            <p:cNvPr id="6" name="TextBox 6"/>
            <p:cNvSpPr txBox="1"/>
            <p:nvPr/>
          </p:nvSpPr>
          <p:spPr>
            <a:xfrm>
              <a:off x="0" y="-47625"/>
              <a:ext cx="2053395" cy="1862327"/>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7441250" y="656871"/>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08525" y="4917542"/>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072978" y="2442943"/>
            <a:ext cx="7189014" cy="6306313"/>
            <a:chOff x="0" y="0"/>
            <a:chExt cx="940712" cy="825207"/>
          </a:xfrm>
        </p:grpSpPr>
        <p:sp>
          <p:nvSpPr>
            <p:cNvPr id="10" name="Freeform 10"/>
            <p:cNvSpPr/>
            <p:nvPr/>
          </p:nvSpPr>
          <p:spPr>
            <a:xfrm>
              <a:off x="0" y="0"/>
              <a:ext cx="940712" cy="825207"/>
            </a:xfrm>
            <a:custGeom>
              <a:avLst/>
              <a:gdLst/>
              <a:ahLst/>
              <a:cxnLst/>
              <a:rect l="l" t="t" r="r" b="b"/>
              <a:pathLst>
                <a:path w="940712" h="825207">
                  <a:moveTo>
                    <a:pt x="24769" y="0"/>
                  </a:moveTo>
                  <a:lnTo>
                    <a:pt x="915943" y="0"/>
                  </a:lnTo>
                  <a:cubicBezTo>
                    <a:pt x="922513" y="0"/>
                    <a:pt x="928813" y="2610"/>
                    <a:pt x="933458" y="7255"/>
                  </a:cubicBezTo>
                  <a:cubicBezTo>
                    <a:pt x="938103" y="11900"/>
                    <a:pt x="940712" y="18200"/>
                    <a:pt x="940712" y="24769"/>
                  </a:cubicBezTo>
                  <a:lnTo>
                    <a:pt x="940712" y="800438"/>
                  </a:lnTo>
                  <a:cubicBezTo>
                    <a:pt x="940712" y="807007"/>
                    <a:pt x="938103" y="813308"/>
                    <a:pt x="933458" y="817953"/>
                  </a:cubicBezTo>
                  <a:cubicBezTo>
                    <a:pt x="928813" y="822598"/>
                    <a:pt x="922513" y="825207"/>
                    <a:pt x="915943" y="825207"/>
                  </a:cubicBezTo>
                  <a:lnTo>
                    <a:pt x="24769" y="825207"/>
                  </a:lnTo>
                  <a:cubicBezTo>
                    <a:pt x="18200" y="825207"/>
                    <a:pt x="11900" y="822598"/>
                    <a:pt x="7255" y="817953"/>
                  </a:cubicBezTo>
                  <a:cubicBezTo>
                    <a:pt x="2610" y="813308"/>
                    <a:pt x="0" y="807007"/>
                    <a:pt x="0" y="800438"/>
                  </a:cubicBezTo>
                  <a:lnTo>
                    <a:pt x="0" y="24769"/>
                  </a:lnTo>
                  <a:cubicBezTo>
                    <a:pt x="0" y="18200"/>
                    <a:pt x="2610" y="11900"/>
                    <a:pt x="7255" y="7255"/>
                  </a:cubicBezTo>
                  <a:cubicBezTo>
                    <a:pt x="11900" y="2610"/>
                    <a:pt x="18200" y="0"/>
                    <a:pt x="24769" y="0"/>
                  </a:cubicBezTo>
                  <a:close/>
                </a:path>
              </a:pathLst>
            </a:custGeom>
            <a:blipFill>
              <a:blip r:embed="rId4"/>
              <a:stretch>
                <a:fillRect l="-11382" r="-11382"/>
              </a:stretch>
            </a:blipFill>
          </p:spPr>
        </p:sp>
      </p:grpSp>
      <p:sp>
        <p:nvSpPr>
          <p:cNvPr id="11" name="TextBox 11"/>
          <p:cNvSpPr txBox="1"/>
          <p:nvPr/>
        </p:nvSpPr>
        <p:spPr>
          <a:xfrm>
            <a:off x="5930692" y="85585"/>
            <a:ext cx="6041128" cy="1214229"/>
          </a:xfrm>
          <a:prstGeom prst="rect">
            <a:avLst/>
          </a:prstGeom>
        </p:spPr>
        <p:txBody>
          <a:bodyPr lIns="0" tIns="0" rIns="0" bIns="0" rtlCol="0" anchor="t">
            <a:spAutoFit/>
          </a:bodyPr>
          <a:lstStyle/>
          <a:p>
            <a:pPr algn="l">
              <a:lnSpc>
                <a:spcPts val="9063"/>
              </a:lnSpc>
            </a:pPr>
            <a:r>
              <a:rPr lang="en-US" sz="7553" b="1">
                <a:solidFill>
                  <a:srgbClr val="DE570E"/>
                </a:solidFill>
                <a:latin typeface="Telegraf Bold"/>
                <a:ea typeface="Telegraf Bold"/>
                <a:cs typeface="Telegraf Bold"/>
                <a:sym typeface="Telegraf Bold"/>
              </a:rPr>
              <a:t>Key Metrics</a:t>
            </a:r>
          </a:p>
        </p:txBody>
      </p:sp>
      <p:sp>
        <p:nvSpPr>
          <p:cNvPr id="12" name="TextBox 12"/>
          <p:cNvSpPr txBox="1"/>
          <p:nvPr/>
        </p:nvSpPr>
        <p:spPr>
          <a:xfrm>
            <a:off x="9128754" y="5268822"/>
            <a:ext cx="8533304" cy="597406"/>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completed calls are 25%</a:t>
            </a:r>
          </a:p>
        </p:txBody>
      </p:sp>
      <p:sp>
        <p:nvSpPr>
          <p:cNvPr id="13" name="TextBox 13"/>
          <p:cNvSpPr txBox="1"/>
          <p:nvPr/>
        </p:nvSpPr>
        <p:spPr>
          <a:xfrm>
            <a:off x="9128754" y="2383802"/>
            <a:ext cx="8533304" cy="2490246"/>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call-status pie chart is presented with the different responses by the user i.e. the end result of consultation.</a:t>
            </a:r>
          </a:p>
        </p:txBody>
      </p:sp>
      <p:sp>
        <p:nvSpPr>
          <p:cNvPr id="14" name="TextBox 14"/>
          <p:cNvSpPr txBox="1"/>
          <p:nvPr/>
        </p:nvSpPr>
        <p:spPr>
          <a:xfrm>
            <a:off x="9128754" y="6430880"/>
            <a:ext cx="8533304" cy="1228353"/>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There are the most amount failed calls. </a:t>
            </a:r>
          </a:p>
        </p:txBody>
      </p:sp>
      <p:sp>
        <p:nvSpPr>
          <p:cNvPr id="15" name="TextBox 15"/>
          <p:cNvSpPr txBox="1"/>
          <p:nvPr/>
        </p:nvSpPr>
        <p:spPr>
          <a:xfrm>
            <a:off x="9128754" y="8049757"/>
            <a:ext cx="8533304" cy="1859299"/>
          </a:xfrm>
          <a:prstGeom prst="rect">
            <a:avLst/>
          </a:prstGeom>
        </p:spPr>
        <p:txBody>
          <a:bodyPr lIns="0" tIns="0" rIns="0" bIns="0" rtlCol="0" anchor="t">
            <a:spAutoFit/>
          </a:bodyPr>
          <a:lstStyle/>
          <a:p>
            <a:pPr marL="770869" lvl="1" indent="-385435" algn="l">
              <a:lnSpc>
                <a:spcPts val="4998"/>
              </a:lnSpc>
              <a:buFont typeface="Arial"/>
              <a:buChar char="•"/>
            </a:pPr>
            <a:r>
              <a:rPr lang="en-US" sz="3570">
                <a:solidFill>
                  <a:srgbClr val="DE570E"/>
                </a:solidFill>
                <a:latin typeface="Canva Sans"/>
                <a:ea typeface="Canva Sans"/>
                <a:cs typeface="Canva Sans"/>
                <a:sym typeface="Canva Sans"/>
              </a:rPr>
              <a:t>The NA represents the consultations done on any other consultation-type than calls.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944</Words>
  <Application>Microsoft Office PowerPoint</Application>
  <PresentationFormat>Custom</PresentationFormat>
  <Paragraphs>94</Paragraphs>
  <Slides>19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Telegraf Bold</vt:lpstr>
      <vt:lpstr>Calibri</vt:lpstr>
      <vt:lpstr>Arial</vt:lpstr>
      <vt:lpstr>Canva Sans</vt:lpstr>
      <vt:lpstr>Canva Sans Bold</vt:lpstr>
      <vt:lpstr>Open Sans</vt:lpstr>
      <vt:lpstr>Telegraf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Astro-sage Sales Analysis</dc:title>
  <dc:creator>Dell</dc:creator>
  <cp:lastModifiedBy>Dell</cp:lastModifiedBy>
  <cp:revision>2</cp:revision>
  <dcterms:created xsi:type="dcterms:W3CDTF">2006-08-16T00:00:00Z</dcterms:created>
  <dcterms:modified xsi:type="dcterms:W3CDTF">2025-10-25T07:16:34Z</dcterms:modified>
  <dc:identifier>DAGcwR-Oq30</dc:identifier>
</cp:coreProperties>
</file>